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68" r:id="rId2"/>
    <p:sldId id="269" r:id="rId3"/>
    <p:sldId id="270" r:id="rId4"/>
    <p:sldId id="271" r:id="rId5"/>
    <p:sldId id="272" r:id="rId6"/>
    <p:sldId id="273" r:id="rId7"/>
    <p:sldId id="277" r:id="rId8"/>
    <p:sldId id="278" r:id="rId9"/>
    <p:sldId id="279" r:id="rId10"/>
    <p:sldId id="280" r:id="rId11"/>
    <p:sldId id="281" r:id="rId12"/>
    <p:sldId id="283" r:id="rId13"/>
    <p:sldId id="285" r:id="rId14"/>
    <p:sldId id="28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84" r:id="rId26"/>
  </p:sldIdLst>
  <p:sldSz cx="18288000" cy="10287000"/>
  <p:notesSz cx="6858000" cy="9144000"/>
  <p:embeddedFontLst>
    <p:embeddedFont>
      <p:font typeface="Aileron Ultra-Bold" pitchFamily="2" charset="77"/>
      <p:regular r:id="rId28"/>
      <p:bold r:id="rId29"/>
    </p:embeddedFont>
    <p:embeddedFont>
      <p:font typeface="Be Vietnam Ultra-Bold" panose="020F050202020403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DM Sans" pitchFamily="2" charset="77"/>
      <p:regular r:id="rId38"/>
      <p:bold r:id="rId39"/>
      <p:italic r:id="rId40"/>
      <p:boldItalic r:id="rId41"/>
    </p:embeddedFont>
    <p:embeddedFont>
      <p:font typeface="DM Sans Bold" pitchFamily="2" charset="77"/>
      <p:regular r:id="rId42"/>
      <p:bold r:id="rId43"/>
    </p:embeddedFont>
    <p:embeddedFont>
      <p:font typeface="Gagalin" pitchFamily="2" charset="0"/>
      <p:regular r:id="rId44"/>
    </p:embeddedFont>
    <p:embeddedFont>
      <p:font typeface="Kollektif Bold" panose="020F050202020403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E7E6"/>
    <a:srgbClr val="B8F7A6"/>
    <a:srgbClr val="BDE637"/>
    <a:srgbClr val="FFF17F"/>
    <a:srgbClr val="FFF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 autoAdjust="0"/>
    <p:restoredTop sz="94558" autoAdjust="0"/>
  </p:normalViewPr>
  <p:slideViewPr>
    <p:cSldViewPr>
      <p:cViewPr varScale="1">
        <p:scale>
          <a:sx n="80" d="100"/>
          <a:sy n="80" d="100"/>
        </p:scale>
        <p:origin x="888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B32D0-2645-834F-B29F-EEC78C48669F}" type="datetimeFigureOut">
              <a:rPr lang="en-DE" smtClean="0"/>
              <a:t>06.12.23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0E55E-E30D-E24B-8E3D-1B034D790D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77207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0E55E-E30D-E24B-8E3D-1B034D790D6F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8647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10E55E-E30D-E24B-8E3D-1B034D790D6F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09095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5" Type="http://schemas.openxmlformats.org/officeDocument/2006/relationships/image" Target="../media/image94.png"/><Relationship Id="rId10" Type="http://schemas.openxmlformats.org/officeDocument/2006/relationships/image" Target="../media/image23.svg"/><Relationship Id="rId4" Type="http://schemas.openxmlformats.org/officeDocument/2006/relationships/image" Target="../media/image3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106.png"/><Relationship Id="rId18" Type="http://schemas.openxmlformats.org/officeDocument/2006/relationships/image" Target="../media/image111.sv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17" Type="http://schemas.openxmlformats.org/officeDocument/2006/relationships/image" Target="../media/image110.png"/><Relationship Id="rId25" Type="http://schemas.openxmlformats.org/officeDocument/2006/relationships/image" Target="../media/image118.gif"/><Relationship Id="rId2" Type="http://schemas.openxmlformats.org/officeDocument/2006/relationships/image" Target="../media/image95.jpeg"/><Relationship Id="rId16" Type="http://schemas.openxmlformats.org/officeDocument/2006/relationships/image" Target="../media/image109.svg"/><Relationship Id="rId20" Type="http://schemas.openxmlformats.org/officeDocument/2006/relationships/image" Target="../media/image11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11" Type="http://schemas.openxmlformats.org/officeDocument/2006/relationships/image" Target="../media/image104.png"/><Relationship Id="rId24" Type="http://schemas.openxmlformats.org/officeDocument/2006/relationships/image" Target="../media/image117.sv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svg"/><Relationship Id="rId19" Type="http://schemas.openxmlformats.org/officeDocument/2006/relationships/image" Target="../media/image112.png"/><Relationship Id="rId4" Type="http://schemas.openxmlformats.org/officeDocument/2006/relationships/image" Target="../media/image97.svg"/><Relationship Id="rId9" Type="http://schemas.openxmlformats.org/officeDocument/2006/relationships/image" Target="../media/image102.png"/><Relationship Id="rId14" Type="http://schemas.openxmlformats.org/officeDocument/2006/relationships/image" Target="../media/image107.svg"/><Relationship Id="rId22" Type="http://schemas.openxmlformats.org/officeDocument/2006/relationships/image" Target="../media/image11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26.svg"/><Relationship Id="rId3" Type="http://schemas.openxmlformats.org/officeDocument/2006/relationships/image" Target="../media/image95.jpeg"/><Relationship Id="rId7" Type="http://schemas.openxmlformats.org/officeDocument/2006/relationships/image" Target="../media/image122.svg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4.svg"/><Relationship Id="rId5" Type="http://schemas.openxmlformats.org/officeDocument/2006/relationships/image" Target="../media/image120.svg"/><Relationship Id="rId10" Type="http://schemas.openxmlformats.org/officeDocument/2006/relationships/image" Target="../media/image116.png"/><Relationship Id="rId4" Type="http://schemas.openxmlformats.org/officeDocument/2006/relationships/image" Target="../media/image119.png"/><Relationship Id="rId9" Type="http://schemas.openxmlformats.org/officeDocument/2006/relationships/image" Target="../media/image123.svg"/><Relationship Id="rId14" Type="http://schemas.openxmlformats.org/officeDocument/2006/relationships/image" Target="../media/image127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sv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sv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svg"/><Relationship Id="rId4" Type="http://schemas.openxmlformats.org/officeDocument/2006/relationships/image" Target="../media/image129.svg"/><Relationship Id="rId9" Type="http://schemas.openxmlformats.org/officeDocument/2006/relationships/image" Target="../media/image1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13" Type="http://schemas.openxmlformats.org/officeDocument/2006/relationships/image" Target="../media/image136.png"/><Relationship Id="rId3" Type="http://schemas.openxmlformats.org/officeDocument/2006/relationships/image" Target="../media/image138.png"/><Relationship Id="rId7" Type="http://schemas.openxmlformats.org/officeDocument/2006/relationships/image" Target="../media/image130.png"/><Relationship Id="rId12" Type="http://schemas.openxmlformats.org/officeDocument/2006/relationships/image" Target="../media/image135.sv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sv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40.gif"/><Relationship Id="rId10" Type="http://schemas.openxmlformats.org/officeDocument/2006/relationships/image" Target="../media/image133.svg"/><Relationship Id="rId4" Type="http://schemas.openxmlformats.org/officeDocument/2006/relationships/image" Target="../media/image139.svg"/><Relationship Id="rId9" Type="http://schemas.openxmlformats.org/officeDocument/2006/relationships/image" Target="../media/image132.png"/><Relationship Id="rId14" Type="http://schemas.openxmlformats.org/officeDocument/2006/relationships/image" Target="../media/image1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13" Type="http://schemas.openxmlformats.org/officeDocument/2006/relationships/image" Target="../media/image136.png"/><Relationship Id="rId3" Type="http://schemas.openxmlformats.org/officeDocument/2006/relationships/image" Target="../media/image141.png"/><Relationship Id="rId7" Type="http://schemas.openxmlformats.org/officeDocument/2006/relationships/image" Target="../media/image130.png"/><Relationship Id="rId12" Type="http://schemas.openxmlformats.org/officeDocument/2006/relationships/image" Target="../media/image135.sv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sv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43.gif"/><Relationship Id="rId10" Type="http://schemas.openxmlformats.org/officeDocument/2006/relationships/image" Target="../media/image133.svg"/><Relationship Id="rId4" Type="http://schemas.openxmlformats.org/officeDocument/2006/relationships/image" Target="../media/image142.svg"/><Relationship Id="rId9" Type="http://schemas.openxmlformats.org/officeDocument/2006/relationships/image" Target="../media/image132.png"/><Relationship Id="rId14" Type="http://schemas.openxmlformats.org/officeDocument/2006/relationships/image" Target="../media/image13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13" Type="http://schemas.openxmlformats.org/officeDocument/2006/relationships/image" Target="../media/image136.png"/><Relationship Id="rId3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5.sv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sv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46.gif"/><Relationship Id="rId10" Type="http://schemas.openxmlformats.org/officeDocument/2006/relationships/image" Target="../media/image133.svg"/><Relationship Id="rId4" Type="http://schemas.openxmlformats.org/officeDocument/2006/relationships/image" Target="../media/image145.svg"/><Relationship Id="rId9" Type="http://schemas.openxmlformats.org/officeDocument/2006/relationships/image" Target="../media/image132.png"/><Relationship Id="rId14" Type="http://schemas.openxmlformats.org/officeDocument/2006/relationships/image" Target="../media/image13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svg"/><Relationship Id="rId3" Type="http://schemas.openxmlformats.org/officeDocument/2006/relationships/image" Target="../media/image148.svg"/><Relationship Id="rId7" Type="http://schemas.openxmlformats.org/officeDocument/2006/relationships/image" Target="../media/image152.png"/><Relationship Id="rId12" Type="http://schemas.openxmlformats.org/officeDocument/2006/relationships/image" Target="../media/image157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sv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sv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1.svg"/><Relationship Id="rId4" Type="http://schemas.openxmlformats.org/officeDocument/2006/relationships/image" Target="../media/image31.sv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gif"/><Relationship Id="rId4" Type="http://schemas.openxmlformats.org/officeDocument/2006/relationships/image" Target="../media/image15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svg"/><Relationship Id="rId13" Type="http://schemas.openxmlformats.org/officeDocument/2006/relationships/image" Target="../media/image136.png"/><Relationship Id="rId3" Type="http://schemas.openxmlformats.org/officeDocument/2006/relationships/image" Target="../media/image164.png"/><Relationship Id="rId7" Type="http://schemas.openxmlformats.org/officeDocument/2006/relationships/image" Target="../media/image130.png"/><Relationship Id="rId12" Type="http://schemas.openxmlformats.org/officeDocument/2006/relationships/image" Target="../media/image135.sv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sv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svg"/><Relationship Id="rId4" Type="http://schemas.openxmlformats.org/officeDocument/2006/relationships/image" Target="../media/image165.svg"/><Relationship Id="rId9" Type="http://schemas.openxmlformats.org/officeDocument/2006/relationships/image" Target="../media/image132.png"/><Relationship Id="rId14" Type="http://schemas.openxmlformats.org/officeDocument/2006/relationships/image" Target="../media/image13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gif"/><Relationship Id="rId4" Type="http://schemas.openxmlformats.org/officeDocument/2006/relationships/image" Target="../media/image14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36.svg"/><Relationship Id="rId5" Type="http://schemas.openxmlformats.org/officeDocument/2006/relationships/image" Target="../media/image16.png"/><Relationship Id="rId15" Type="http://schemas.openxmlformats.org/officeDocument/2006/relationships/image" Target="../media/image40.gif"/><Relationship Id="rId10" Type="http://schemas.openxmlformats.org/officeDocument/2006/relationships/image" Target="../media/image35.png"/><Relationship Id="rId4" Type="http://schemas.openxmlformats.org/officeDocument/2006/relationships/image" Target="../media/image5.sv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1.svg"/><Relationship Id="rId2" Type="http://schemas.openxmlformats.org/officeDocument/2006/relationships/image" Target="../media/image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43.png"/><Relationship Id="rId10" Type="http://schemas.openxmlformats.org/officeDocument/2006/relationships/image" Target="../media/image15.svg"/><Relationship Id="rId4" Type="http://schemas.openxmlformats.org/officeDocument/2006/relationships/image" Target="../media/image3.svg"/><Relationship Id="rId9" Type="http://schemas.openxmlformats.org/officeDocument/2006/relationships/image" Target="../media/image14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2.pn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" Type="http://schemas.openxmlformats.org/officeDocument/2006/relationships/image" Target="../media/image1.png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59.png"/><Relationship Id="rId5" Type="http://schemas.openxmlformats.org/officeDocument/2006/relationships/image" Target="../media/image14.png"/><Relationship Id="rId15" Type="http://schemas.openxmlformats.org/officeDocument/2006/relationships/image" Target="../media/image63.png"/><Relationship Id="rId10" Type="http://schemas.openxmlformats.org/officeDocument/2006/relationships/image" Target="../media/image58.svg"/><Relationship Id="rId4" Type="http://schemas.openxmlformats.org/officeDocument/2006/relationships/image" Target="../media/image9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sv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1" name="Freeform 11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Freeform 12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3" name="Freeform 13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4" name="Freeform 14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15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16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TextBox 17"/>
          <p:cNvSpPr txBox="1"/>
          <p:nvPr/>
        </p:nvSpPr>
        <p:spPr>
          <a:xfrm>
            <a:off x="3688802" y="3136543"/>
            <a:ext cx="10910396" cy="3214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Projekt</a:t>
            </a:r>
            <a:r>
              <a:rPr lang="en-US" sz="12998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12998" dirty="0" err="1">
                <a:solidFill>
                  <a:srgbClr val="000000"/>
                </a:solidFill>
                <a:latin typeface="DM Sans Bold"/>
              </a:rPr>
              <a:t>Präsentation</a:t>
            </a:r>
            <a:endParaRPr lang="en-US" sz="12998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914102" y="6624033"/>
            <a:ext cx="8459795" cy="58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4381" spc="-87" dirty="0">
                <a:solidFill>
                  <a:srgbClr val="000000"/>
                </a:solidFill>
                <a:latin typeface="DM Sans Bold"/>
              </a:rPr>
              <a:t>Presented by WI Team</a:t>
            </a:r>
          </a:p>
        </p:txBody>
      </p:sp>
      <p:sp>
        <p:nvSpPr>
          <p:cNvPr id="19" name="Freeform 19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1257300"/>
            <a:ext cx="19888200" cy="16165809"/>
          </a:xfrm>
          <a:prstGeom prst="rect">
            <a:avLst/>
          </a:prstGeom>
        </p:spPr>
      </p:pic>
      <p:grpSp>
        <p:nvGrpSpPr>
          <p:cNvPr id="44" name="Group 3">
            <a:extLst>
              <a:ext uri="{FF2B5EF4-FFF2-40B4-BE49-F238E27FC236}">
                <a16:creationId xmlns:a16="http://schemas.microsoft.com/office/drawing/2014/main" id="{CFD1B99E-8DE4-13C0-C53B-CBEDD4DD5BFC}"/>
              </a:ext>
            </a:extLst>
          </p:cNvPr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16868308-E2BE-ACC6-5B02-A5F833FDA962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6" name="TextBox 5">
              <a:extLst>
                <a:ext uri="{FF2B5EF4-FFF2-40B4-BE49-F238E27FC236}">
                  <a16:creationId xmlns:a16="http://schemas.microsoft.com/office/drawing/2014/main" id="{4C372609-B2D6-9292-5C52-85A03D93181F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6">
            <a:extLst>
              <a:ext uri="{FF2B5EF4-FFF2-40B4-BE49-F238E27FC236}">
                <a16:creationId xmlns:a16="http://schemas.microsoft.com/office/drawing/2014/main" id="{1120EDA9-857A-6340-BE2E-1EAE493129E0}"/>
              </a:ext>
            </a:extLst>
          </p:cNvPr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099B3FE3-6A6C-3BBA-1DEC-3EA677C84EDA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35528FA8-2F92-2C05-B922-DBC2471E63FD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9">
            <a:extLst>
              <a:ext uri="{FF2B5EF4-FFF2-40B4-BE49-F238E27FC236}">
                <a16:creationId xmlns:a16="http://schemas.microsoft.com/office/drawing/2014/main" id="{18D00340-45D1-4A1B-B87D-12ECC12C2CCF}"/>
              </a:ext>
            </a:extLst>
          </p:cNvPr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D2EC4F69-7DAB-EDC8-EFC7-9554D098F0F1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49FD95B2-47E4-8226-5E3D-22BB4C4D74A0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12">
            <a:extLst>
              <a:ext uri="{FF2B5EF4-FFF2-40B4-BE49-F238E27FC236}">
                <a16:creationId xmlns:a16="http://schemas.microsoft.com/office/drawing/2014/main" id="{1F60A070-55F2-AFA1-C248-99386B456CF7}"/>
              </a:ext>
            </a:extLst>
          </p:cNvPr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9D5139E-F3EE-CA74-01C7-A964714FED53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55" name="TextBox 14">
              <a:extLst>
                <a:ext uri="{FF2B5EF4-FFF2-40B4-BE49-F238E27FC236}">
                  <a16:creationId xmlns:a16="http://schemas.microsoft.com/office/drawing/2014/main" id="{94AF9ACA-5729-7525-F697-49C88929F016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15">
            <a:extLst>
              <a:ext uri="{FF2B5EF4-FFF2-40B4-BE49-F238E27FC236}">
                <a16:creationId xmlns:a16="http://schemas.microsoft.com/office/drawing/2014/main" id="{35DF06B5-EAD1-9C1D-229E-26CB4A5D0C0B}"/>
              </a:ext>
            </a:extLst>
          </p:cNvPr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94F870FC-EB14-64F1-64CC-669F8611EBA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8" name="TextBox 17">
              <a:extLst>
                <a:ext uri="{FF2B5EF4-FFF2-40B4-BE49-F238E27FC236}">
                  <a16:creationId xmlns:a16="http://schemas.microsoft.com/office/drawing/2014/main" id="{C3113BC8-BA69-2ABE-8B33-DC973B526223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18">
            <a:extLst>
              <a:ext uri="{FF2B5EF4-FFF2-40B4-BE49-F238E27FC236}">
                <a16:creationId xmlns:a16="http://schemas.microsoft.com/office/drawing/2014/main" id="{6C7D9CD9-571A-A50D-0139-61F0824021CF}"/>
              </a:ext>
            </a:extLst>
          </p:cNvPr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CF88E140-FBB3-7498-C1A9-E6CF96E4553C}"/>
                </a:ext>
              </a:extLst>
            </p:cNvPr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1" name="TextBox 20">
              <a:extLst>
                <a:ext uri="{FF2B5EF4-FFF2-40B4-BE49-F238E27FC236}">
                  <a16:creationId xmlns:a16="http://schemas.microsoft.com/office/drawing/2014/main" id="{3D5F06C4-6B13-7DE1-EC58-4816B1BEB687}"/>
                </a:ext>
              </a:extLst>
            </p:cNvPr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TextBox 31">
            <a:extLst>
              <a:ext uri="{FF2B5EF4-FFF2-40B4-BE49-F238E27FC236}">
                <a16:creationId xmlns:a16="http://schemas.microsoft.com/office/drawing/2014/main" id="{8E493FBE-E354-EAC2-6FA5-BCCFEC31D9AD}"/>
              </a:ext>
            </a:extLst>
          </p:cNvPr>
          <p:cNvSpPr txBox="1"/>
          <p:nvPr/>
        </p:nvSpPr>
        <p:spPr>
          <a:xfrm>
            <a:off x="14406550" y="1242264"/>
            <a:ext cx="3364831" cy="2441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936"/>
              </a:lnSpc>
              <a:spcBef>
                <a:spcPct val="0"/>
              </a:spcBef>
            </a:pPr>
            <a:r>
              <a:rPr lang="en-US" sz="2800" b="1" u="sng" strike="noStrike" dirty="0" err="1">
                <a:solidFill>
                  <a:srgbClr val="000000"/>
                </a:solidFill>
                <a:latin typeface="DM Sans"/>
              </a:rPr>
              <a:t>Technologien</a:t>
            </a:r>
            <a:endParaRPr lang="en-US" sz="2800" b="1" u="sng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ctr">
              <a:lnSpc>
                <a:spcPts val="1936"/>
              </a:lnSpc>
              <a:spcBef>
                <a:spcPct val="0"/>
              </a:spcBef>
            </a:pPr>
            <a:endParaRPr lang="en-US" sz="2800" b="1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1299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Platform</a:t>
            </a:r>
            <a:r>
              <a:rPr lang="en-US" dirty="0" err="1">
                <a:solidFill>
                  <a:srgbClr val="000000"/>
                </a:solidFill>
                <a:latin typeface="DM Sans"/>
              </a:rPr>
              <a:t>übergreifende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 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DM Sans"/>
              </a:rPr>
              <a:t>Entwicklung</a:t>
            </a: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Cloud</a:t>
            </a:r>
            <a:r>
              <a:rPr lang="en-US" dirty="0">
                <a:solidFill>
                  <a:srgbClr val="000000"/>
                </a:solidFill>
                <a:latin typeface="DM Sans"/>
              </a:rPr>
              <a:t>-Speicher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Echtzeitkollaboration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u="none" strike="noStrike" dirty="0" err="1">
                <a:solidFill>
                  <a:srgbClr val="000000"/>
                </a:solidFill>
                <a:latin typeface="DM Sans"/>
              </a:rPr>
              <a:t>Datenbankmanagement</a:t>
            </a:r>
            <a:endParaRPr lang="en-US" u="none" strike="noStrike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A9683433-1A33-746C-B139-FAF691E04A2E}"/>
              </a:ext>
            </a:extLst>
          </p:cNvPr>
          <p:cNvSpPr txBox="1"/>
          <p:nvPr/>
        </p:nvSpPr>
        <p:spPr>
          <a:xfrm>
            <a:off x="2876220" y="4138543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Unternehmensziel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64" name="TextBox 37">
            <a:extLst>
              <a:ext uri="{FF2B5EF4-FFF2-40B4-BE49-F238E27FC236}">
                <a16:creationId xmlns:a16="http://schemas.microsoft.com/office/drawing/2014/main" id="{3CD135E8-A957-0A97-8CF8-C24D8CA51404}"/>
              </a:ext>
            </a:extLst>
          </p:cNvPr>
          <p:cNvSpPr txBox="1"/>
          <p:nvPr/>
        </p:nvSpPr>
        <p:spPr>
          <a:xfrm>
            <a:off x="6980021" y="2113911"/>
            <a:ext cx="4297511" cy="970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Lernbuddy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pic>
        <p:nvPicPr>
          <p:cNvPr id="65" name="Picture 64" descr="A person standing next to a robot&#10;&#10;Description automatically generated">
            <a:extLst>
              <a:ext uri="{FF2B5EF4-FFF2-40B4-BE49-F238E27FC236}">
                <a16:creationId xmlns:a16="http://schemas.microsoft.com/office/drawing/2014/main" id="{736A9FF0-71F1-41E6-3ED5-890C2AF1C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82" y="3724963"/>
            <a:ext cx="3937957" cy="4266903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D0FBEDB-FF51-0F8E-EE17-B0C1A56AACB3}"/>
              </a:ext>
            </a:extLst>
          </p:cNvPr>
          <p:cNvSpPr txBox="1"/>
          <p:nvPr/>
        </p:nvSpPr>
        <p:spPr>
          <a:xfrm>
            <a:off x="3357761" y="4553617"/>
            <a:ext cx="3258178" cy="143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Bereitstellung einer akademisch-intuitiven Plattform für Studenten</a:t>
            </a:r>
            <a:endParaRPr lang="en-DE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79217E-A08C-E49A-7159-78E9D41AFFB1}"/>
              </a:ext>
            </a:extLst>
          </p:cNvPr>
          <p:cNvSpPr txBox="1"/>
          <p:nvPr/>
        </p:nvSpPr>
        <p:spPr>
          <a:xfrm>
            <a:off x="7140133" y="3181076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de-D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Assistenten für Studenten bei Studium“</a:t>
            </a:r>
            <a:endParaRPr lang="en-DE" dirty="0"/>
          </a:p>
        </p:txBody>
      </p:sp>
      <p:pic>
        <p:nvPicPr>
          <p:cNvPr id="68" name="Picture 67" descr="A cartoon of a robot&#10;&#10;Description automatically generated">
            <a:extLst>
              <a:ext uri="{FF2B5EF4-FFF2-40B4-BE49-F238E27FC236}">
                <a16:creationId xmlns:a16="http://schemas.microsoft.com/office/drawing/2014/main" id="{A1D689A2-849D-817D-CF0A-FB62B148E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448255"/>
            <a:ext cx="1553857" cy="1744987"/>
          </a:xfrm>
          <a:prstGeom prst="rect">
            <a:avLst/>
          </a:prstGeom>
        </p:spPr>
      </p:pic>
      <p:sp>
        <p:nvSpPr>
          <p:cNvPr id="69" name="TextBox 34">
            <a:extLst>
              <a:ext uri="{FF2B5EF4-FFF2-40B4-BE49-F238E27FC236}">
                <a16:creationId xmlns:a16="http://schemas.microsoft.com/office/drawing/2014/main" id="{08094FB6-9B03-CF5F-63C9-A36C1D3102D4}"/>
              </a:ext>
            </a:extLst>
          </p:cNvPr>
          <p:cNvSpPr txBox="1"/>
          <p:nvPr/>
        </p:nvSpPr>
        <p:spPr>
          <a:xfrm>
            <a:off x="2582557" y="1707780"/>
            <a:ext cx="411255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GB" strike="noStrike" dirty="0">
                <a:latin typeface="DM Sans" pitchFamily="2" charset="77"/>
              </a:rPr>
              <a:t>- </a:t>
            </a:r>
            <a:r>
              <a:rPr lang="en-GB" strike="noStrike" dirty="0" err="1">
                <a:latin typeface="DM Sans" pitchFamily="2" charset="77"/>
              </a:rPr>
              <a:t>Personalisierte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Nachhilfe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strike="noStrike" dirty="0" err="1">
                <a:latin typeface="DM Sans" pitchFamily="2" charset="77"/>
              </a:rPr>
              <a:t>mit</a:t>
            </a:r>
            <a:r>
              <a:rPr lang="en-GB" strike="noStrike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Intagration</a:t>
            </a:r>
            <a:r>
              <a:rPr lang="en-GB" dirty="0">
                <a:latin typeface="DM Sans" pitchFamily="2" charset="77"/>
              </a:rPr>
              <a:t> von KI und Chat </a:t>
            </a:r>
            <a:r>
              <a:rPr lang="en-GB" dirty="0" err="1">
                <a:latin typeface="DM Sans" pitchFamily="2" charset="77"/>
              </a:rPr>
              <a:t>Funktion</a:t>
            </a:r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dirty="0">
                <a:latin typeface="DM Sans" pitchFamily="2" charset="77"/>
              </a:rPr>
              <a:t> </a:t>
            </a:r>
          </a:p>
          <a:p>
            <a:pPr marL="0" lvl="0" indent="0"/>
            <a:r>
              <a:rPr lang="en-GB" dirty="0">
                <a:latin typeface="DM Sans" pitchFamily="2" charset="77"/>
              </a:rPr>
              <a:t>- </a:t>
            </a:r>
            <a:r>
              <a:rPr lang="en-GB" dirty="0" err="1">
                <a:latin typeface="DM Sans" pitchFamily="2" charset="77"/>
              </a:rPr>
              <a:t>Ressourcen</a:t>
            </a:r>
            <a:r>
              <a:rPr lang="en-GB" dirty="0">
                <a:latin typeface="DM Sans" pitchFamily="2" charset="77"/>
              </a:rPr>
              <a:t>, </a:t>
            </a:r>
            <a:r>
              <a:rPr lang="en-GB" dirty="0" err="1">
                <a:latin typeface="DM Sans" pitchFamily="2" charset="77"/>
              </a:rPr>
              <a:t>Übungsmaterial</a:t>
            </a:r>
            <a:endParaRPr lang="en-GB" dirty="0">
              <a:latin typeface="DM Sans" pitchFamily="2" charset="77"/>
            </a:endParaRPr>
          </a:p>
          <a:p>
            <a:pPr marL="0" lvl="0" indent="0"/>
            <a:endParaRPr lang="en-GB" dirty="0">
              <a:latin typeface="DM Sans" pitchFamily="2" charset="77"/>
            </a:endParaRPr>
          </a:p>
          <a:p>
            <a:pPr marL="0" lvl="0" indent="0"/>
            <a:r>
              <a:rPr lang="en-GB" strike="noStrike" dirty="0">
                <a:latin typeface="DM Sans" pitchFamily="2" charset="77"/>
              </a:rPr>
              <a:t>- Plat</a:t>
            </a:r>
            <a:r>
              <a:rPr lang="en-GB" dirty="0">
                <a:latin typeface="DM Sans" pitchFamily="2" charset="77"/>
              </a:rPr>
              <a:t>form </a:t>
            </a:r>
            <a:r>
              <a:rPr lang="en-GB" dirty="0" err="1">
                <a:latin typeface="DM Sans" pitchFamily="2" charset="77"/>
              </a:rPr>
              <a:t>mit</a:t>
            </a:r>
            <a:r>
              <a:rPr lang="en-GB" dirty="0">
                <a:latin typeface="DM Sans" pitchFamily="2" charset="77"/>
              </a:rPr>
              <a:t> </a:t>
            </a:r>
            <a:r>
              <a:rPr lang="en-GB" dirty="0" err="1">
                <a:latin typeface="DM Sans" pitchFamily="2" charset="77"/>
              </a:rPr>
              <a:t>Echtzeitkollaboration</a:t>
            </a:r>
            <a:endParaRPr lang="en-DE" strike="noStrike" dirty="0">
              <a:latin typeface="DM Sans" pitchFamily="2" charset="77"/>
            </a:endParaRPr>
          </a:p>
          <a:p>
            <a:pPr marL="0" lvl="0" indent="0"/>
            <a:endParaRPr lang="en-DE" dirty="0">
              <a:latin typeface="DM Sans" pitchFamily="2" charset="77"/>
            </a:endParaRPr>
          </a:p>
          <a:p>
            <a:pPr marL="0" lvl="0" indent="0"/>
            <a:endParaRPr lang="en-DE" strike="noStrike" dirty="0">
              <a:latin typeface="DM Sans" pitchFamily="2" charset="77"/>
            </a:endParaRPr>
          </a:p>
        </p:txBody>
      </p:sp>
      <p:pic>
        <p:nvPicPr>
          <p:cNvPr id="70" name="Picture 69" descr="A person and person standing next to a computer&#10;&#10;Description automatically generated">
            <a:extLst>
              <a:ext uri="{FF2B5EF4-FFF2-40B4-BE49-F238E27FC236}">
                <a16:creationId xmlns:a16="http://schemas.microsoft.com/office/drawing/2014/main" id="{03FAFC10-C02A-9EF3-0CA1-D088F2D0F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694" y="929235"/>
            <a:ext cx="2844510" cy="2765963"/>
          </a:xfrm>
          <a:prstGeom prst="rect">
            <a:avLst/>
          </a:prstGeom>
        </p:spPr>
      </p:pic>
      <p:pic>
        <p:nvPicPr>
          <p:cNvPr id="71" name="Picture 70" descr="A group of people standing next to a target&#10;&#10;Description automatically generated">
            <a:extLst>
              <a:ext uri="{FF2B5EF4-FFF2-40B4-BE49-F238E27FC236}">
                <a16:creationId xmlns:a16="http://schemas.microsoft.com/office/drawing/2014/main" id="{C7CD5068-E80D-5F24-9D54-2FB457A52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25" y="3640163"/>
            <a:ext cx="2943181" cy="289412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F916978-5687-744B-CBF4-71F9F7350C06}"/>
              </a:ext>
            </a:extLst>
          </p:cNvPr>
          <p:cNvSpPr txBox="1"/>
          <p:nvPr/>
        </p:nvSpPr>
        <p:spPr>
          <a:xfrm>
            <a:off x="2394340" y="1061441"/>
            <a:ext cx="45295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strike="noStrike" dirty="0" err="1">
                <a:latin typeface="DM Sans" pitchFamily="2" charset="77"/>
              </a:rPr>
              <a:t>Funktionsbeschreibung</a:t>
            </a:r>
            <a:endParaRPr lang="en-US" sz="2400" b="1" u="sng" dirty="0">
              <a:latin typeface="DM Sans" pitchFamily="2" charset="77"/>
            </a:endParaRPr>
          </a:p>
          <a:p>
            <a:endParaRPr lang="en-DE" sz="2800" dirty="0"/>
          </a:p>
        </p:txBody>
      </p:sp>
      <p:pic>
        <p:nvPicPr>
          <p:cNvPr id="73" name="Picture 72" descr="A person holding a large sign&#10;&#10;Description automatically generated">
            <a:extLst>
              <a:ext uri="{FF2B5EF4-FFF2-40B4-BE49-F238E27FC236}">
                <a16:creationId xmlns:a16="http://schemas.microsoft.com/office/drawing/2014/main" id="{DF36E060-37A2-D37C-B942-CB5F34246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20" y="6918115"/>
            <a:ext cx="2239275" cy="2147501"/>
          </a:xfrm>
          <a:prstGeom prst="rect">
            <a:avLst/>
          </a:prstGeom>
        </p:spPr>
      </p:pic>
      <p:sp>
        <p:nvSpPr>
          <p:cNvPr id="74" name="TextBox 34">
            <a:extLst>
              <a:ext uri="{FF2B5EF4-FFF2-40B4-BE49-F238E27FC236}">
                <a16:creationId xmlns:a16="http://schemas.microsoft.com/office/drawing/2014/main" id="{4652AC57-742E-E600-A0B6-196E46E0F723}"/>
              </a:ext>
            </a:extLst>
          </p:cNvPr>
          <p:cNvSpPr txBox="1"/>
          <p:nvPr/>
        </p:nvSpPr>
        <p:spPr>
          <a:xfrm>
            <a:off x="2876220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Risiko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AE1800C-EAF1-126A-CF66-9FAA3A0CF553}"/>
              </a:ext>
            </a:extLst>
          </p:cNvPr>
          <p:cNvSpPr txBox="1"/>
          <p:nvPr/>
        </p:nvSpPr>
        <p:spPr>
          <a:xfrm>
            <a:off x="3235443" y="735886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Datenschutz</a:t>
            </a: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, Akzeptanz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technische Herausforderungen</a:t>
            </a:r>
            <a:endParaRPr lang="de-DE" sz="2000" dirty="0">
              <a:latin typeface="DM Sans" pitchFamily="2" charset="77"/>
              <a:cs typeface="Times New Roman" panose="02020603050405020304" pitchFamily="18" charset="0"/>
            </a:endParaRPr>
          </a:p>
        </p:txBody>
      </p:sp>
      <p:pic>
        <p:nvPicPr>
          <p:cNvPr id="76" name="Picture 75" descr="A group of people standing next to a clipboard&#10;&#10;Description automatically generated">
            <a:extLst>
              <a:ext uri="{FF2B5EF4-FFF2-40B4-BE49-F238E27FC236}">
                <a16:creationId xmlns:a16="http://schemas.microsoft.com/office/drawing/2014/main" id="{DDB2DBD8-F676-9888-32CB-9EEAEF493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836" y="4086811"/>
            <a:ext cx="2254727" cy="2312051"/>
          </a:xfrm>
          <a:prstGeom prst="rect">
            <a:avLst/>
          </a:prstGeom>
        </p:spPr>
      </p:pic>
      <p:sp>
        <p:nvSpPr>
          <p:cNvPr id="77" name="TextBox 34">
            <a:extLst>
              <a:ext uri="{FF2B5EF4-FFF2-40B4-BE49-F238E27FC236}">
                <a16:creationId xmlns:a16="http://schemas.microsoft.com/office/drawing/2014/main" id="{D18D27FD-5E6D-08B9-8FDF-0FC60A6FBB0F}"/>
              </a:ext>
            </a:extLst>
          </p:cNvPr>
          <p:cNvSpPr txBox="1"/>
          <p:nvPr/>
        </p:nvSpPr>
        <p:spPr>
          <a:xfrm>
            <a:off x="13521836" y="4039235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 err="1">
                <a:latin typeface="DM Sans" pitchFamily="2" charset="77"/>
              </a:rPr>
              <a:t>Zeitplan</a:t>
            </a:r>
            <a:endParaRPr lang="en-US" sz="2800" b="1" u="sng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ED0C0BB-83CC-EB3F-7915-A817C7E365C8}"/>
              </a:ext>
            </a:extLst>
          </p:cNvPr>
          <p:cNvSpPr txBox="1"/>
          <p:nvPr/>
        </p:nvSpPr>
        <p:spPr>
          <a:xfrm>
            <a:off x="14194338" y="4506058"/>
            <a:ext cx="3258178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- 1 ~ 1.5 Monat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- agile Entwicklung</a:t>
            </a:r>
            <a:endParaRPr lang="en-DE" sz="2000" dirty="0"/>
          </a:p>
        </p:txBody>
      </p:sp>
      <p:pic>
        <p:nvPicPr>
          <p:cNvPr id="79" name="Picture 78" descr="A person and person sitting at a computer&#10;&#10;Description automatically generated">
            <a:extLst>
              <a:ext uri="{FF2B5EF4-FFF2-40B4-BE49-F238E27FC236}">
                <a16:creationId xmlns:a16="http://schemas.microsoft.com/office/drawing/2014/main" id="{74703C8D-265C-F3D8-1B46-32D8F68052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82" y="6918115"/>
            <a:ext cx="1927949" cy="1993862"/>
          </a:xfrm>
          <a:prstGeom prst="rect">
            <a:avLst/>
          </a:prstGeom>
        </p:spPr>
      </p:pic>
      <p:sp>
        <p:nvSpPr>
          <p:cNvPr id="80" name="TextBox 34">
            <a:extLst>
              <a:ext uri="{FF2B5EF4-FFF2-40B4-BE49-F238E27FC236}">
                <a16:creationId xmlns:a16="http://schemas.microsoft.com/office/drawing/2014/main" id="{5DE4D2C2-6422-1ECD-C040-4F8D23C27284}"/>
              </a:ext>
            </a:extLst>
          </p:cNvPr>
          <p:cNvSpPr txBox="1"/>
          <p:nvPr/>
        </p:nvSpPr>
        <p:spPr>
          <a:xfrm>
            <a:off x="13505507" y="6871436"/>
            <a:ext cx="3976625" cy="1245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936"/>
              </a:lnSpc>
            </a:pPr>
            <a:r>
              <a:rPr lang="en-US" sz="2800" b="1" u="sng" strike="noStrike" dirty="0">
                <a:latin typeface="DM Sans" pitchFamily="2" charset="77"/>
              </a:rPr>
              <a:t>Stakeholder</a:t>
            </a:r>
          </a:p>
          <a:p>
            <a:pPr marL="0" lvl="0" indent="0" algn="l">
              <a:lnSpc>
                <a:spcPts val="1936"/>
              </a:lnSpc>
            </a:pPr>
            <a:endParaRPr lang="en-US" sz="28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dirty="0">
              <a:latin typeface="DM Sans" pitchFamily="2" charset="77"/>
            </a:endParaRPr>
          </a:p>
          <a:p>
            <a:pPr marL="0" lvl="0" indent="0" algn="l">
              <a:lnSpc>
                <a:spcPts val="1936"/>
              </a:lnSpc>
            </a:pPr>
            <a:endParaRPr lang="en-DE" sz="2000" b="1" u="none" strike="noStrike" dirty="0">
              <a:latin typeface="DM Sans" pitchFamily="2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21555F-1273-F698-5B30-AC1D1982C447}"/>
              </a:ext>
            </a:extLst>
          </p:cNvPr>
          <p:cNvSpPr txBox="1"/>
          <p:nvPr/>
        </p:nvSpPr>
        <p:spPr>
          <a:xfrm>
            <a:off x="13701866" y="7268121"/>
            <a:ext cx="3258178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Studenten, Dozenten</a:t>
            </a:r>
          </a:p>
          <a:p>
            <a:pPr>
              <a:lnSpc>
                <a:spcPct val="150000"/>
              </a:lnSpc>
            </a:pPr>
            <a:r>
              <a:rPr lang="en-DE" sz="2000" dirty="0">
                <a:latin typeface="DM Sans" pitchFamily="2" charset="77"/>
                <a:cs typeface="Times New Roman" panose="02020603050405020304" pitchFamily="18" charset="0"/>
              </a:rPr>
              <a:t>- Organisation mit den Bildungseinrichtungen</a:t>
            </a:r>
          </a:p>
        </p:txBody>
      </p:sp>
    </p:spTree>
    <p:extLst>
      <p:ext uri="{BB962C8B-B14F-4D97-AF65-F5344CB8AC3E}">
        <p14:creationId xmlns:p14="http://schemas.microsoft.com/office/powerpoint/2010/main" val="142205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">
            <a:extLst>
              <a:ext uri="{FF2B5EF4-FFF2-40B4-BE49-F238E27FC236}">
                <a16:creationId xmlns:a16="http://schemas.microsoft.com/office/drawing/2014/main" id="{353A04EA-9DA8-0AD6-0C1B-78F4D017CDF1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67C3F609-EA53-F4C3-5593-E77F6F5279CE}"/>
              </a:ext>
            </a:extLst>
          </p:cNvPr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E3BB8AB3-79F2-F18D-D7C0-20AC57B867EA}"/>
              </a:ext>
            </a:extLst>
          </p:cNvPr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8014BDEF-0F05-1B87-CF85-271063D528E1}"/>
              </a:ext>
            </a:extLst>
          </p:cNvPr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4A255C1A-2F62-9B4D-472F-951196A08D3C}"/>
              </a:ext>
            </a:extLst>
          </p:cNvPr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B4C46EC9-2726-F2A8-A66E-B35A0117AB50}"/>
              </a:ext>
            </a:extLst>
          </p:cNvPr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E7D30203-3929-AB71-5D56-46219530EBAC}"/>
              </a:ext>
            </a:extLst>
          </p:cNvPr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9" name="TextBox 37">
            <a:extLst>
              <a:ext uri="{FF2B5EF4-FFF2-40B4-BE49-F238E27FC236}">
                <a16:creationId xmlns:a16="http://schemas.microsoft.com/office/drawing/2014/main" id="{CB18DB8B-9879-B6A0-D97F-6531A3C93666}"/>
              </a:ext>
            </a:extLst>
          </p:cNvPr>
          <p:cNvSpPr txBox="1"/>
          <p:nvPr/>
        </p:nvSpPr>
        <p:spPr>
          <a:xfrm>
            <a:off x="5562023" y="1295631"/>
            <a:ext cx="1363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u="sng" dirty="0">
                <a:latin typeface="DM Sans" pitchFamily="2" charset="77"/>
              </a:rPr>
              <a:t>Präferenzmatrix</a:t>
            </a:r>
          </a:p>
        </p:txBody>
      </p:sp>
      <p:sp>
        <p:nvSpPr>
          <p:cNvPr id="40" name="Pfeil: nach oben 4">
            <a:extLst>
              <a:ext uri="{FF2B5EF4-FFF2-40B4-BE49-F238E27FC236}">
                <a16:creationId xmlns:a16="http://schemas.microsoft.com/office/drawing/2014/main" id="{9FE0CA62-CB8F-E619-A299-A99771BD6CDB}"/>
              </a:ext>
            </a:extLst>
          </p:cNvPr>
          <p:cNvSpPr/>
          <p:nvPr/>
        </p:nvSpPr>
        <p:spPr>
          <a:xfrm>
            <a:off x="23320375" y="7183438"/>
            <a:ext cx="708025" cy="110331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100">
              <a:solidFill>
                <a:schemeClr val="tx1"/>
              </a:solidFill>
            </a:endParaRPr>
          </a:p>
        </p:txBody>
      </p:sp>
      <p:graphicFrame>
        <p:nvGraphicFramePr>
          <p:cNvPr id="41" name="Tabelle 23">
            <a:extLst>
              <a:ext uri="{FF2B5EF4-FFF2-40B4-BE49-F238E27FC236}">
                <a16:creationId xmlns:a16="http://schemas.microsoft.com/office/drawing/2014/main" id="{8B617532-6A4B-3949-7BDE-A378EF09CC5E}"/>
              </a:ext>
            </a:extLst>
          </p:cNvPr>
          <p:cNvGraphicFramePr>
            <a:graphicFrameLocks noGrp="1"/>
          </p:cNvGraphicFramePr>
          <p:nvPr/>
        </p:nvGraphicFramePr>
        <p:xfrm>
          <a:off x="1028123" y="4313874"/>
          <a:ext cx="8496877" cy="498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0629">
                  <a:extLst>
                    <a:ext uri="{9D8B030D-6E8A-4147-A177-3AD203B41FA5}">
                      <a16:colId xmlns:a16="http://schemas.microsoft.com/office/drawing/2014/main" val="3345946833"/>
                    </a:ext>
                  </a:extLst>
                </a:gridCol>
                <a:gridCol w="1254248">
                  <a:extLst>
                    <a:ext uri="{9D8B030D-6E8A-4147-A177-3AD203B41FA5}">
                      <a16:colId xmlns:a16="http://schemas.microsoft.com/office/drawing/2014/main" val="926621864"/>
                    </a:ext>
                  </a:extLst>
                </a:gridCol>
                <a:gridCol w="1332923">
                  <a:extLst>
                    <a:ext uri="{9D8B030D-6E8A-4147-A177-3AD203B41FA5}">
                      <a16:colId xmlns:a16="http://schemas.microsoft.com/office/drawing/2014/main" val="3170560866"/>
                    </a:ext>
                  </a:extLst>
                </a:gridCol>
                <a:gridCol w="1562677">
                  <a:extLst>
                    <a:ext uri="{9D8B030D-6E8A-4147-A177-3AD203B41FA5}">
                      <a16:colId xmlns:a16="http://schemas.microsoft.com/office/drawing/2014/main" val="12853829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80211619"/>
                    </a:ext>
                  </a:extLst>
                </a:gridCol>
              </a:tblGrid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A: Rentabilität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00443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B: Innovationspotenzial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AB:B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060328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C: Ressourcen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AC:C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BC:C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508435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D: Marktpotenzial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AD:A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BD:B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CD:C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916232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E: Zeitraum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AE:A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BE:B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CE:C=E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DE:D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65782669"/>
                  </a:ext>
                </a:extLst>
              </a:tr>
            </a:tbl>
          </a:graphicData>
        </a:graphic>
      </p:graphicFrame>
      <p:graphicFrame>
        <p:nvGraphicFramePr>
          <p:cNvPr id="43" name="Tabelle 27">
            <a:extLst>
              <a:ext uri="{FF2B5EF4-FFF2-40B4-BE49-F238E27FC236}">
                <a16:creationId xmlns:a16="http://schemas.microsoft.com/office/drawing/2014/main" id="{B16994DC-AAA9-970B-4CA4-B630A10844BC}"/>
              </a:ext>
            </a:extLst>
          </p:cNvPr>
          <p:cNvGraphicFramePr>
            <a:graphicFrameLocks noGrp="1"/>
          </p:cNvGraphicFramePr>
          <p:nvPr/>
        </p:nvGraphicFramePr>
        <p:xfrm>
          <a:off x="10508187" y="4298588"/>
          <a:ext cx="1066800" cy="4982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623690490"/>
                    </a:ext>
                  </a:extLst>
                </a:gridCol>
              </a:tblGrid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24010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383757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31106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82573"/>
                  </a:ext>
                </a:extLst>
              </a:tr>
              <a:tr h="996446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757496"/>
                  </a:ext>
                </a:extLst>
              </a:tr>
            </a:tbl>
          </a:graphicData>
        </a:graphic>
      </p:graphicFrame>
      <p:graphicFrame>
        <p:nvGraphicFramePr>
          <p:cNvPr id="44" name="Tabelle 29">
            <a:extLst>
              <a:ext uri="{FF2B5EF4-FFF2-40B4-BE49-F238E27FC236}">
                <a16:creationId xmlns:a16="http://schemas.microsoft.com/office/drawing/2014/main" id="{A4E14BC5-FE21-8B07-962D-03BBBCA6CD01}"/>
              </a:ext>
            </a:extLst>
          </p:cNvPr>
          <p:cNvGraphicFramePr>
            <a:graphicFrameLocks noGrp="1"/>
          </p:cNvGraphicFramePr>
          <p:nvPr/>
        </p:nvGraphicFramePr>
        <p:xfrm>
          <a:off x="12794187" y="4310454"/>
          <a:ext cx="2209800" cy="4970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623690490"/>
                    </a:ext>
                  </a:extLst>
                </a:gridCol>
              </a:tblGrid>
              <a:tr h="99407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 * (2/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8424010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100 * (3/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383757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100 * (3.5/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31106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 * (1/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182573"/>
                  </a:ext>
                </a:extLst>
              </a:tr>
              <a:tr h="99407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100 * (0.5/</a:t>
                      </a:r>
                      <a:r>
                        <a:rPr lang="de-DE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10</a:t>
                      </a:r>
                      <a:r>
                        <a:rPr lang="de-DE" dirty="0"/>
                        <a:t>) = 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757496"/>
                  </a:ext>
                </a:extLst>
              </a:tr>
            </a:tbl>
          </a:graphicData>
        </a:graphic>
      </p:graphicFrame>
      <p:sp>
        <p:nvSpPr>
          <p:cNvPr id="45" name="Textfeld 24">
            <a:extLst>
              <a:ext uri="{FF2B5EF4-FFF2-40B4-BE49-F238E27FC236}">
                <a16:creationId xmlns:a16="http://schemas.microsoft.com/office/drawing/2014/main" id="{A7529180-4F84-9D9A-B86B-573AF9EC3BF1}"/>
              </a:ext>
            </a:extLst>
          </p:cNvPr>
          <p:cNvSpPr txBox="1"/>
          <p:nvPr/>
        </p:nvSpPr>
        <p:spPr>
          <a:xfrm>
            <a:off x="1180523" y="3418088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/>
              <a:t>Kriterien/Ziele</a:t>
            </a:r>
          </a:p>
        </p:txBody>
      </p:sp>
      <p:sp>
        <p:nvSpPr>
          <p:cNvPr id="46" name="Textfeld 25">
            <a:extLst>
              <a:ext uri="{FF2B5EF4-FFF2-40B4-BE49-F238E27FC236}">
                <a16:creationId xmlns:a16="http://schemas.microsoft.com/office/drawing/2014/main" id="{E83BFE41-7906-AF32-99D7-7302FA35E8E7}"/>
              </a:ext>
            </a:extLst>
          </p:cNvPr>
          <p:cNvSpPr txBox="1"/>
          <p:nvPr/>
        </p:nvSpPr>
        <p:spPr>
          <a:xfrm>
            <a:off x="6107323" y="3460869"/>
            <a:ext cx="19541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Vergleiche</a:t>
            </a:r>
          </a:p>
        </p:txBody>
      </p:sp>
      <p:sp>
        <p:nvSpPr>
          <p:cNvPr id="47" name="Textfeld 28">
            <a:extLst>
              <a:ext uri="{FF2B5EF4-FFF2-40B4-BE49-F238E27FC236}">
                <a16:creationId xmlns:a16="http://schemas.microsoft.com/office/drawing/2014/main" id="{7AE747D9-E973-619F-03A2-07CABEA85093}"/>
              </a:ext>
            </a:extLst>
          </p:cNvPr>
          <p:cNvSpPr txBox="1"/>
          <p:nvPr/>
        </p:nvSpPr>
        <p:spPr>
          <a:xfrm>
            <a:off x="10329901" y="3402802"/>
            <a:ext cx="1435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„Siege“</a:t>
            </a:r>
          </a:p>
        </p:txBody>
      </p:sp>
      <p:sp>
        <p:nvSpPr>
          <p:cNvPr id="48" name="Textfeld 30">
            <a:extLst>
              <a:ext uri="{FF2B5EF4-FFF2-40B4-BE49-F238E27FC236}">
                <a16:creationId xmlns:a16="http://schemas.microsoft.com/office/drawing/2014/main" id="{29EE9471-2463-65FF-EFB0-65DE360F2D09}"/>
              </a:ext>
            </a:extLst>
          </p:cNvPr>
          <p:cNvSpPr txBox="1"/>
          <p:nvPr/>
        </p:nvSpPr>
        <p:spPr>
          <a:xfrm>
            <a:off x="12998077" y="3421540"/>
            <a:ext cx="1587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Gewicht</a:t>
            </a:r>
          </a:p>
        </p:txBody>
      </p:sp>
      <p:pic>
        <p:nvPicPr>
          <p:cNvPr id="50" name="Picture 49" descr="A notebook and pen on a black background&#10;&#10;Description automatically generated">
            <a:extLst>
              <a:ext uri="{FF2B5EF4-FFF2-40B4-BE49-F238E27FC236}">
                <a16:creationId xmlns:a16="http://schemas.microsoft.com/office/drawing/2014/main" id="{90BEDB0E-C81A-77D5-0706-7D6631B7E0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0672" y="-1017183"/>
            <a:ext cx="6094528" cy="64722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474F072-2950-15B1-4362-91094AAE13CA}"/>
              </a:ext>
            </a:extLst>
          </p:cNvPr>
          <p:cNvSpPr txBox="1"/>
          <p:nvPr/>
        </p:nvSpPr>
        <p:spPr>
          <a:xfrm>
            <a:off x="15360026" y="652096"/>
            <a:ext cx="3238500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DE" sz="2000" dirty="0"/>
              <a:t>A: Rentabilität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B: Innovationspotenzial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C: Ressourcen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D: Marktpotenzial</a:t>
            </a:r>
          </a:p>
          <a:p>
            <a:pPr>
              <a:lnSpc>
                <a:spcPct val="150000"/>
              </a:lnSpc>
            </a:pPr>
            <a:r>
              <a:rPr lang="en-DE" sz="2000" dirty="0"/>
              <a:t>E: Zeitraum </a:t>
            </a:r>
          </a:p>
        </p:txBody>
      </p:sp>
    </p:spTree>
    <p:extLst>
      <p:ext uri="{BB962C8B-B14F-4D97-AF65-F5344CB8AC3E}">
        <p14:creationId xmlns:p14="http://schemas.microsoft.com/office/powerpoint/2010/main" val="67280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">
            <a:extLst>
              <a:ext uri="{FF2B5EF4-FFF2-40B4-BE49-F238E27FC236}">
                <a16:creationId xmlns:a16="http://schemas.microsoft.com/office/drawing/2014/main" id="{353A04EA-9DA8-0AD6-0C1B-78F4D017CDF1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2" name="TextBox 37">
            <a:extLst>
              <a:ext uri="{FF2B5EF4-FFF2-40B4-BE49-F238E27FC236}">
                <a16:creationId xmlns:a16="http://schemas.microsoft.com/office/drawing/2014/main" id="{EED62658-8C70-A02D-52EF-D1E4F1569339}"/>
              </a:ext>
            </a:extLst>
          </p:cNvPr>
          <p:cNvSpPr txBox="1"/>
          <p:nvPr/>
        </p:nvSpPr>
        <p:spPr>
          <a:xfrm>
            <a:off x="2623279" y="863841"/>
            <a:ext cx="13639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u="sng" dirty="0">
                <a:latin typeface="DM Sans" pitchFamily="2" charset="77"/>
              </a:rPr>
              <a:t>Nutzwertanalyse zur Projektauswahl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DB8D27-8BC6-844F-B5D4-637C94D993D5}"/>
              </a:ext>
            </a:extLst>
          </p:cNvPr>
          <p:cNvGraphicFramePr>
            <a:graphicFrameLocks noGrp="1"/>
          </p:cNvGraphicFramePr>
          <p:nvPr/>
        </p:nvGraphicFramePr>
        <p:xfrm>
          <a:off x="348520" y="2259565"/>
          <a:ext cx="17590959" cy="57678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7959">
                  <a:extLst>
                    <a:ext uri="{9D8B030D-6E8A-4147-A177-3AD203B41FA5}">
                      <a16:colId xmlns:a16="http://schemas.microsoft.com/office/drawing/2014/main" val="41711334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1156191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848808107"/>
                    </a:ext>
                  </a:extLst>
                </a:gridCol>
                <a:gridCol w="1151389">
                  <a:extLst>
                    <a:ext uri="{9D8B030D-6E8A-4147-A177-3AD203B41FA5}">
                      <a16:colId xmlns:a16="http://schemas.microsoft.com/office/drawing/2014/main" val="3971953205"/>
                    </a:ext>
                  </a:extLst>
                </a:gridCol>
                <a:gridCol w="1134611">
                  <a:extLst>
                    <a:ext uri="{9D8B030D-6E8A-4147-A177-3AD203B41FA5}">
                      <a16:colId xmlns:a16="http://schemas.microsoft.com/office/drawing/2014/main" val="2221230944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274491451"/>
                    </a:ext>
                  </a:extLst>
                </a:gridCol>
                <a:gridCol w="1169609">
                  <a:extLst>
                    <a:ext uri="{9D8B030D-6E8A-4147-A177-3AD203B41FA5}">
                      <a16:colId xmlns:a16="http://schemas.microsoft.com/office/drawing/2014/main" val="1925239811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3856764218"/>
                    </a:ext>
                  </a:extLst>
                </a:gridCol>
                <a:gridCol w="1048871">
                  <a:extLst>
                    <a:ext uri="{9D8B030D-6E8A-4147-A177-3AD203B41FA5}">
                      <a16:colId xmlns:a16="http://schemas.microsoft.com/office/drawing/2014/main" val="2829648962"/>
                    </a:ext>
                  </a:extLst>
                </a:gridCol>
                <a:gridCol w="973951">
                  <a:extLst>
                    <a:ext uri="{9D8B030D-6E8A-4147-A177-3AD203B41FA5}">
                      <a16:colId xmlns:a16="http://schemas.microsoft.com/office/drawing/2014/main" val="2643716683"/>
                    </a:ext>
                  </a:extLst>
                </a:gridCol>
                <a:gridCol w="799139">
                  <a:extLst>
                    <a:ext uri="{9D8B030D-6E8A-4147-A177-3AD203B41FA5}">
                      <a16:colId xmlns:a16="http://schemas.microsoft.com/office/drawing/2014/main" val="6184400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12860347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6943899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346864284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6246432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3718091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641405140"/>
                    </a:ext>
                  </a:extLst>
                </a:gridCol>
                <a:gridCol w="979358">
                  <a:extLst>
                    <a:ext uri="{9D8B030D-6E8A-4147-A177-3AD203B41FA5}">
                      <a16:colId xmlns:a16="http://schemas.microsoft.com/office/drawing/2014/main" val="4215444660"/>
                    </a:ext>
                  </a:extLst>
                </a:gridCol>
              </a:tblGrid>
              <a:tr h="73187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Kriterium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Gewich</a:t>
                      </a: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-tung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Fashion</a:t>
                      </a: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Lebensmittel</a:t>
                      </a:r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Optimierung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landwirtschaftliche</a:t>
                      </a: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Unterstützung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Cybersecurity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Bewertung</a:t>
                      </a:r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App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60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Sport</a:t>
                      </a:r>
                    </a:p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Community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Lernbuddy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D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943147"/>
                  </a:ext>
                </a:extLst>
              </a:tr>
              <a:tr h="7976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Ressourcen</a:t>
                      </a:r>
                      <a:endParaRPr lang="en-GB" sz="1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35%</a:t>
                      </a:r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1,75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1,75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0,7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1,05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4203748553"/>
                  </a:ext>
                </a:extLst>
              </a:tr>
              <a:tr h="79765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Innovations-</a:t>
                      </a:r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potenzial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30%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0,9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2785110856"/>
                  </a:ext>
                </a:extLst>
              </a:tr>
              <a:tr h="86701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Rentabilität</a:t>
                      </a:r>
                      <a:endParaRPr lang="en-GB" sz="18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20%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0,8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2074992185"/>
                  </a:ext>
                </a:extLst>
              </a:tr>
              <a:tr h="884357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Markt</a:t>
                      </a:r>
                      <a:r>
                        <a:rPr lang="en-GB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</a:p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potenzial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634803376"/>
                  </a:ext>
                </a:extLst>
              </a:tr>
              <a:tr h="91903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Zeitraum</a:t>
                      </a:r>
                      <a:endParaRPr lang="en-GB" sz="18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0,3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0,15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  <a:endParaRPr lang="en-DE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1211738426"/>
                  </a:ext>
                </a:extLst>
              </a:tr>
              <a:tr h="767312">
                <a:tc>
                  <a:txBody>
                    <a:bodyPr/>
                    <a:lstStyle/>
                    <a:p>
                      <a:pPr algn="l" fontAlgn="b"/>
                      <a:endParaRPr lang="en-DE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Summe</a:t>
                      </a:r>
                      <a:endParaRPr lang="en-GB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3,1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3,1</a:t>
                      </a:r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3,9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3,25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2,95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3,1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>
                          <a:solidFill>
                            <a:schemeClr val="tx1"/>
                          </a:solidFill>
                          <a:effectLst/>
                        </a:rPr>
                        <a:t>2,65</a:t>
                      </a:r>
                      <a:endParaRPr lang="en-DE" sz="2000" b="1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20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2,35</a:t>
                      </a:r>
                      <a:endParaRPr lang="en-DE" sz="2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17" marR="3317" marT="3317" marB="0" anchor="ctr"/>
                </a:tc>
                <a:extLst>
                  <a:ext uri="{0D108BD9-81ED-4DB2-BD59-A6C34878D82A}">
                    <a16:rowId xmlns:a16="http://schemas.microsoft.com/office/drawing/2014/main" val="2553595639"/>
                  </a:ext>
                </a:extLst>
              </a:tr>
            </a:tbl>
          </a:graphicData>
        </a:graphic>
      </p:graphicFrame>
      <p:sp>
        <p:nvSpPr>
          <p:cNvPr id="4" name="Textfeld 15">
            <a:extLst>
              <a:ext uri="{FF2B5EF4-FFF2-40B4-BE49-F238E27FC236}">
                <a16:creationId xmlns:a16="http://schemas.microsoft.com/office/drawing/2014/main" id="{80F729D5-D614-492B-F1CE-3AAA89BF4AE7}"/>
              </a:ext>
            </a:extLst>
          </p:cNvPr>
          <p:cNvSpPr txBox="1"/>
          <p:nvPr/>
        </p:nvSpPr>
        <p:spPr>
          <a:xfrm>
            <a:off x="1524000" y="7370148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100%</a:t>
            </a:r>
          </a:p>
        </p:txBody>
      </p:sp>
      <p:sp>
        <p:nvSpPr>
          <p:cNvPr id="5" name="Gleichschenkliges Dreieck 38">
            <a:extLst>
              <a:ext uri="{FF2B5EF4-FFF2-40B4-BE49-F238E27FC236}">
                <a16:creationId xmlns:a16="http://schemas.microsoft.com/office/drawing/2014/main" id="{2605CAA0-E4C7-1AF2-B07F-AF9266B67044}"/>
              </a:ext>
            </a:extLst>
          </p:cNvPr>
          <p:cNvSpPr/>
          <p:nvPr/>
        </p:nvSpPr>
        <p:spPr>
          <a:xfrm>
            <a:off x="17253679" y="8158179"/>
            <a:ext cx="533400" cy="400110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12">
            <a:extLst>
              <a:ext uri="{FF2B5EF4-FFF2-40B4-BE49-F238E27FC236}">
                <a16:creationId xmlns:a16="http://schemas.microsoft.com/office/drawing/2014/main" id="{6DA3113D-657B-9978-EC92-E12AE57B0396}"/>
              </a:ext>
            </a:extLst>
          </p:cNvPr>
          <p:cNvSpPr txBox="1"/>
          <p:nvPr/>
        </p:nvSpPr>
        <p:spPr>
          <a:xfrm>
            <a:off x="533400" y="8317528"/>
            <a:ext cx="6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latin typeface="DM Sans" pitchFamily="2" charset="77"/>
              </a:rPr>
              <a:t>Skala: 1 = sehr gut, 6 = sehr schlecht</a:t>
            </a:r>
          </a:p>
        </p:txBody>
      </p:sp>
      <p:sp>
        <p:nvSpPr>
          <p:cNvPr id="7" name="Textfeld 21">
            <a:extLst>
              <a:ext uri="{FF2B5EF4-FFF2-40B4-BE49-F238E27FC236}">
                <a16:creationId xmlns:a16="http://schemas.microsoft.com/office/drawing/2014/main" id="{758EE379-8851-2408-0006-D72FFEB21F40}"/>
              </a:ext>
            </a:extLst>
          </p:cNvPr>
          <p:cNvSpPr txBox="1"/>
          <p:nvPr/>
        </p:nvSpPr>
        <p:spPr>
          <a:xfrm>
            <a:off x="16764000" y="8656082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Entscheidung</a:t>
            </a:r>
          </a:p>
        </p:txBody>
      </p:sp>
    </p:spTree>
    <p:extLst>
      <p:ext uri="{BB962C8B-B14F-4D97-AF65-F5344CB8AC3E}">
        <p14:creationId xmlns:p14="http://schemas.microsoft.com/office/powerpoint/2010/main" val="323583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">
            <a:extLst>
              <a:ext uri="{FF2B5EF4-FFF2-40B4-BE49-F238E27FC236}">
                <a16:creationId xmlns:a16="http://schemas.microsoft.com/office/drawing/2014/main" id="{7EF8DAE0-7B0A-E42F-7B0D-7F391986922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8E7BFF96-3B92-5DBC-3D08-933FF018DFF7}"/>
              </a:ext>
            </a:extLst>
          </p:cNvPr>
          <p:cNvSpPr/>
          <p:nvPr/>
        </p:nvSpPr>
        <p:spPr>
          <a:xfrm>
            <a:off x="2126758" y="2141688"/>
            <a:ext cx="13945790" cy="6161504"/>
          </a:xfrm>
          <a:custGeom>
            <a:avLst/>
            <a:gdLst/>
            <a:ahLst/>
            <a:cxnLst/>
            <a:rect l="l" t="t" r="r" b="b"/>
            <a:pathLst>
              <a:path w="13945790" h="6161504">
                <a:moveTo>
                  <a:pt x="0" y="0"/>
                </a:moveTo>
                <a:lnTo>
                  <a:pt x="13945791" y="0"/>
                </a:lnTo>
                <a:lnTo>
                  <a:pt x="13945791" y="6161504"/>
                </a:lnTo>
                <a:lnTo>
                  <a:pt x="0" y="6161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018C18C7-6320-D3C8-5E11-D29295DCEFF2}"/>
              </a:ext>
            </a:extLst>
          </p:cNvPr>
          <p:cNvSpPr/>
          <p:nvPr/>
        </p:nvSpPr>
        <p:spPr>
          <a:xfrm>
            <a:off x="3227816" y="17411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F5CC1DAA-E33C-A758-98BF-70E4A9DA40FD}"/>
              </a:ext>
            </a:extLst>
          </p:cNvPr>
          <p:cNvSpPr/>
          <p:nvPr/>
        </p:nvSpPr>
        <p:spPr>
          <a:xfrm>
            <a:off x="13224851" y="830319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86B918E6-8263-796B-EA8D-1FC8337E3325}"/>
              </a:ext>
            </a:extLst>
          </p:cNvPr>
          <p:cNvSpPr/>
          <p:nvPr/>
        </p:nvSpPr>
        <p:spPr>
          <a:xfrm rot="2416153">
            <a:off x="8658520" y="6565587"/>
            <a:ext cx="1847411" cy="2762484"/>
          </a:xfrm>
          <a:custGeom>
            <a:avLst/>
            <a:gdLst/>
            <a:ahLst/>
            <a:cxnLst/>
            <a:rect l="l" t="t" r="r" b="b"/>
            <a:pathLst>
              <a:path w="1847411" h="2762484">
                <a:moveTo>
                  <a:pt x="0" y="0"/>
                </a:moveTo>
                <a:lnTo>
                  <a:pt x="1847412" y="0"/>
                </a:lnTo>
                <a:lnTo>
                  <a:pt x="1847412" y="2762484"/>
                </a:lnTo>
                <a:lnTo>
                  <a:pt x="0" y="2762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11CB4E15-F5A2-8B67-9996-C8F04BE23BBF}"/>
              </a:ext>
            </a:extLst>
          </p:cNvPr>
          <p:cNvSpPr/>
          <p:nvPr/>
        </p:nvSpPr>
        <p:spPr>
          <a:xfrm>
            <a:off x="6458519" y="805394"/>
            <a:ext cx="2216405" cy="2836998"/>
          </a:xfrm>
          <a:custGeom>
            <a:avLst/>
            <a:gdLst/>
            <a:ahLst/>
            <a:cxnLst/>
            <a:rect l="l" t="t" r="r" b="b"/>
            <a:pathLst>
              <a:path w="2216405" h="2836998">
                <a:moveTo>
                  <a:pt x="0" y="0"/>
                </a:moveTo>
                <a:lnTo>
                  <a:pt x="2216404" y="0"/>
                </a:lnTo>
                <a:lnTo>
                  <a:pt x="2216404" y="2836999"/>
                </a:lnTo>
                <a:lnTo>
                  <a:pt x="0" y="283699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C656B1C0-B969-1E71-F0CF-167264FB097E}"/>
              </a:ext>
            </a:extLst>
          </p:cNvPr>
          <p:cNvSpPr/>
          <p:nvPr/>
        </p:nvSpPr>
        <p:spPr>
          <a:xfrm rot="1863273">
            <a:off x="14727448" y="3519105"/>
            <a:ext cx="649022" cy="4056386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0" y="0"/>
                </a:moveTo>
                <a:lnTo>
                  <a:pt x="649022" y="0"/>
                </a:lnTo>
                <a:lnTo>
                  <a:pt x="649022" y="4056387"/>
                </a:lnTo>
                <a:lnTo>
                  <a:pt x="0" y="40563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755EDD4C-6B1A-5F08-FAAB-FE0FF72F3F72}"/>
              </a:ext>
            </a:extLst>
          </p:cNvPr>
          <p:cNvSpPr txBox="1"/>
          <p:nvPr/>
        </p:nvSpPr>
        <p:spPr>
          <a:xfrm>
            <a:off x="3730672" y="5672909"/>
            <a:ext cx="11136604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 err="1">
                <a:solidFill>
                  <a:srgbClr val="2E2C7F"/>
                </a:solidFill>
                <a:latin typeface="DM Sans" pitchFamily="2" charset="77"/>
              </a:rPr>
              <a:t>Lernplattform</a:t>
            </a:r>
            <a:r>
              <a:rPr lang="en-US" sz="3200" dirty="0">
                <a:solidFill>
                  <a:srgbClr val="2E2C7F"/>
                </a:solidFill>
                <a:latin typeface="DM Sans" pitchFamily="2" charset="77"/>
              </a:rPr>
              <a:t> </a:t>
            </a:r>
            <a:r>
              <a:rPr lang="en-US" sz="3200" dirty="0" err="1">
                <a:solidFill>
                  <a:srgbClr val="2E2C7F"/>
                </a:solidFill>
                <a:latin typeface="DM Sans" pitchFamily="2" charset="77"/>
              </a:rPr>
              <a:t>mit</a:t>
            </a:r>
            <a:r>
              <a:rPr lang="en-US" sz="3200" dirty="0">
                <a:solidFill>
                  <a:srgbClr val="2E2C7F"/>
                </a:solidFill>
                <a:latin typeface="DM Sans" pitchFamily="2" charset="77"/>
              </a:rPr>
              <a:t> der Integration </a:t>
            </a:r>
            <a:r>
              <a:rPr lang="en-US" sz="3200" dirty="0" err="1">
                <a:solidFill>
                  <a:srgbClr val="2E2C7F"/>
                </a:solidFill>
                <a:latin typeface="DM Sans" pitchFamily="2" charset="77"/>
              </a:rPr>
              <a:t>künstlicher</a:t>
            </a:r>
            <a:r>
              <a:rPr lang="en-US" sz="3200" dirty="0">
                <a:solidFill>
                  <a:srgbClr val="2E2C7F"/>
                </a:solidFill>
                <a:latin typeface="DM Sans" pitchFamily="2" charset="77"/>
              </a:rPr>
              <a:t> </a:t>
            </a:r>
            <a:r>
              <a:rPr lang="en-US" sz="3200" dirty="0" err="1">
                <a:solidFill>
                  <a:srgbClr val="2E2C7F"/>
                </a:solidFill>
                <a:latin typeface="DM Sans" pitchFamily="2" charset="77"/>
              </a:rPr>
              <a:t>Intelligenz</a:t>
            </a:r>
            <a:endParaRPr lang="en-US" sz="3200" dirty="0">
              <a:solidFill>
                <a:srgbClr val="2E2C7F"/>
              </a:solidFill>
              <a:latin typeface="DM Sans" pitchFamily="2" charset="77"/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6FCDFC04-97A4-0604-7E24-26FD363CC23E}"/>
              </a:ext>
            </a:extLst>
          </p:cNvPr>
          <p:cNvSpPr/>
          <p:nvPr/>
        </p:nvSpPr>
        <p:spPr>
          <a:xfrm>
            <a:off x="96807" y="-993840"/>
            <a:ext cx="5262041" cy="2183747"/>
          </a:xfrm>
          <a:custGeom>
            <a:avLst/>
            <a:gdLst/>
            <a:ahLst/>
            <a:cxnLst/>
            <a:rect l="l" t="t" r="r" b="b"/>
            <a:pathLst>
              <a:path w="5262041" h="2183747">
                <a:moveTo>
                  <a:pt x="0" y="0"/>
                </a:moveTo>
                <a:lnTo>
                  <a:pt x="5262042" y="0"/>
                </a:lnTo>
                <a:lnTo>
                  <a:pt x="5262042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2" name="Freeform 12">
            <a:extLst>
              <a:ext uri="{FF2B5EF4-FFF2-40B4-BE49-F238E27FC236}">
                <a16:creationId xmlns:a16="http://schemas.microsoft.com/office/drawing/2014/main" id="{B9F2F7A9-DDE5-69EF-F99D-2EEA6E38057D}"/>
              </a:ext>
            </a:extLst>
          </p:cNvPr>
          <p:cNvSpPr/>
          <p:nvPr/>
        </p:nvSpPr>
        <p:spPr>
          <a:xfrm>
            <a:off x="12531345" y="-2235847"/>
            <a:ext cx="4078795" cy="4114800"/>
          </a:xfrm>
          <a:custGeom>
            <a:avLst/>
            <a:gdLst/>
            <a:ahLst/>
            <a:cxnLst/>
            <a:rect l="l" t="t" r="r" b="b"/>
            <a:pathLst>
              <a:path w="4078795" h="4114800">
                <a:moveTo>
                  <a:pt x="0" y="0"/>
                </a:moveTo>
                <a:lnTo>
                  <a:pt x="4078796" y="0"/>
                </a:lnTo>
                <a:lnTo>
                  <a:pt x="4078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0904E454-5CD7-4A6E-C80A-79B7D9B24837}"/>
              </a:ext>
            </a:extLst>
          </p:cNvPr>
          <p:cNvSpPr/>
          <p:nvPr/>
        </p:nvSpPr>
        <p:spPr>
          <a:xfrm rot="3928571">
            <a:off x="2391658" y="2472534"/>
            <a:ext cx="434983" cy="3025969"/>
          </a:xfrm>
          <a:custGeom>
            <a:avLst/>
            <a:gdLst/>
            <a:ahLst/>
            <a:cxnLst/>
            <a:rect l="l" t="t" r="r" b="b"/>
            <a:pathLst>
              <a:path w="434983" h="3025969">
                <a:moveTo>
                  <a:pt x="0" y="0"/>
                </a:moveTo>
                <a:lnTo>
                  <a:pt x="434983" y="0"/>
                </a:lnTo>
                <a:lnTo>
                  <a:pt x="434983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4" name="Freeform 14">
            <a:extLst>
              <a:ext uri="{FF2B5EF4-FFF2-40B4-BE49-F238E27FC236}">
                <a16:creationId xmlns:a16="http://schemas.microsoft.com/office/drawing/2014/main" id="{2DD7C23E-A357-1C8A-1433-05C5159B2AB0}"/>
              </a:ext>
            </a:extLst>
          </p:cNvPr>
          <p:cNvSpPr/>
          <p:nvPr/>
        </p:nvSpPr>
        <p:spPr>
          <a:xfrm>
            <a:off x="14552741" y="794682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5" name="Freeform 15">
            <a:extLst>
              <a:ext uri="{FF2B5EF4-FFF2-40B4-BE49-F238E27FC236}">
                <a16:creationId xmlns:a16="http://schemas.microsoft.com/office/drawing/2014/main" id="{C6527B0D-305C-AAC1-937D-B3A4E7D2E4D2}"/>
              </a:ext>
            </a:extLst>
          </p:cNvPr>
          <p:cNvSpPr/>
          <p:nvPr/>
        </p:nvSpPr>
        <p:spPr>
          <a:xfrm>
            <a:off x="16376212" y="2798603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7"/>
                </a:lnTo>
                <a:lnTo>
                  <a:pt x="0" y="72262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6" name="Freeform 16">
            <a:extLst>
              <a:ext uri="{FF2B5EF4-FFF2-40B4-BE49-F238E27FC236}">
                <a16:creationId xmlns:a16="http://schemas.microsoft.com/office/drawing/2014/main" id="{6589144D-DF1A-0FB3-8C6F-734FEFA530F4}"/>
              </a:ext>
            </a:extLst>
          </p:cNvPr>
          <p:cNvSpPr/>
          <p:nvPr/>
        </p:nvSpPr>
        <p:spPr>
          <a:xfrm>
            <a:off x="5689079" y="8544563"/>
            <a:ext cx="1036023" cy="722626"/>
          </a:xfrm>
          <a:custGeom>
            <a:avLst/>
            <a:gdLst/>
            <a:ahLst/>
            <a:cxnLst/>
            <a:rect l="l" t="t" r="r" b="b"/>
            <a:pathLst>
              <a:path w="1036023" h="722626">
                <a:moveTo>
                  <a:pt x="0" y="0"/>
                </a:moveTo>
                <a:lnTo>
                  <a:pt x="1036023" y="0"/>
                </a:lnTo>
                <a:lnTo>
                  <a:pt x="1036023" y="722626"/>
                </a:lnTo>
                <a:lnTo>
                  <a:pt x="0" y="72262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20BA0F2-BD63-D726-CFC2-9A06E1668C1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0" y="4337885"/>
            <a:ext cx="12651755" cy="7116612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47393EFB-2E70-3993-4768-E5A3F27226CA}"/>
              </a:ext>
            </a:extLst>
          </p:cNvPr>
          <p:cNvSpPr txBox="1"/>
          <p:nvPr/>
        </p:nvSpPr>
        <p:spPr>
          <a:xfrm>
            <a:off x="6006734" y="4222964"/>
            <a:ext cx="1609126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 dirty="0" err="1">
                <a:solidFill>
                  <a:srgbClr val="2E2C7F"/>
                </a:solidFill>
                <a:latin typeface="Gagalin"/>
              </a:rPr>
              <a:t>Lernbuddy</a:t>
            </a:r>
            <a:endParaRPr lang="en-US" sz="10400" dirty="0">
              <a:solidFill>
                <a:srgbClr val="2E2C7F"/>
              </a:solidFill>
              <a:latin typeface="Gagalin"/>
            </a:endParaRPr>
          </a:p>
        </p:txBody>
      </p:sp>
    </p:spTree>
    <p:extLst>
      <p:ext uri="{BB962C8B-B14F-4D97-AF65-F5344CB8AC3E}">
        <p14:creationId xmlns:p14="http://schemas.microsoft.com/office/powerpoint/2010/main" val="2511061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03" y="-370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3416" b="-83416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 rot="628761">
            <a:off x="14882009" y="278946"/>
            <a:ext cx="2896292" cy="2577700"/>
          </a:xfrm>
          <a:custGeom>
            <a:avLst/>
            <a:gdLst/>
            <a:ahLst/>
            <a:cxnLst/>
            <a:rect l="l" t="t" r="r" b="b"/>
            <a:pathLst>
              <a:path w="2896292" h="2577700">
                <a:moveTo>
                  <a:pt x="0" y="0"/>
                </a:moveTo>
                <a:lnTo>
                  <a:pt x="2896292" y="0"/>
                </a:lnTo>
                <a:lnTo>
                  <a:pt x="2896292" y="2577699"/>
                </a:lnTo>
                <a:lnTo>
                  <a:pt x="0" y="25776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777272" y="4072952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5037487" y="5789838"/>
            <a:ext cx="502856" cy="482742"/>
          </a:xfrm>
          <a:custGeom>
            <a:avLst/>
            <a:gdLst/>
            <a:ahLst/>
            <a:cxnLst/>
            <a:rect l="l" t="t" r="r" b="b"/>
            <a:pathLst>
              <a:path w="502856" h="482742">
                <a:moveTo>
                  <a:pt x="0" y="0"/>
                </a:moveTo>
                <a:lnTo>
                  <a:pt x="502856" y="0"/>
                </a:lnTo>
                <a:lnTo>
                  <a:pt x="502856" y="482742"/>
                </a:lnTo>
                <a:lnTo>
                  <a:pt x="0" y="4827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2837035" y="3584738"/>
            <a:ext cx="893200" cy="623007"/>
          </a:xfrm>
          <a:custGeom>
            <a:avLst/>
            <a:gdLst/>
            <a:ahLst/>
            <a:cxnLst/>
            <a:rect l="l" t="t" r="r" b="b"/>
            <a:pathLst>
              <a:path w="893200" h="623007">
                <a:moveTo>
                  <a:pt x="0" y="0"/>
                </a:moveTo>
                <a:lnTo>
                  <a:pt x="893200" y="0"/>
                </a:lnTo>
                <a:lnTo>
                  <a:pt x="893200" y="623007"/>
                </a:lnTo>
                <a:lnTo>
                  <a:pt x="0" y="623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16330155" y="4555694"/>
            <a:ext cx="1355946" cy="945772"/>
          </a:xfrm>
          <a:custGeom>
            <a:avLst/>
            <a:gdLst/>
            <a:ahLst/>
            <a:cxnLst/>
            <a:rect l="l" t="t" r="r" b="b"/>
            <a:pathLst>
              <a:path w="1355946" h="945772">
                <a:moveTo>
                  <a:pt x="0" y="0"/>
                </a:moveTo>
                <a:lnTo>
                  <a:pt x="1355946" y="0"/>
                </a:lnTo>
                <a:lnTo>
                  <a:pt x="1355946" y="945773"/>
                </a:lnTo>
                <a:lnTo>
                  <a:pt x="0" y="945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 rot="1517316">
            <a:off x="15624081" y="7812509"/>
            <a:ext cx="1412148" cy="1886007"/>
          </a:xfrm>
          <a:custGeom>
            <a:avLst/>
            <a:gdLst/>
            <a:ahLst/>
            <a:cxnLst/>
            <a:rect l="l" t="t" r="r" b="b"/>
            <a:pathLst>
              <a:path w="1412148" h="1886007">
                <a:moveTo>
                  <a:pt x="0" y="0"/>
                </a:moveTo>
                <a:lnTo>
                  <a:pt x="1412148" y="0"/>
                </a:lnTo>
                <a:lnTo>
                  <a:pt x="1412148" y="1886007"/>
                </a:lnTo>
                <a:lnTo>
                  <a:pt x="0" y="18860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9" name="TextBox 9"/>
          <p:cNvSpPr txBox="1"/>
          <p:nvPr/>
        </p:nvSpPr>
        <p:spPr>
          <a:xfrm>
            <a:off x="3124200" y="2323988"/>
            <a:ext cx="7923917" cy="998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80910" lvl="1" indent="-590455">
              <a:lnSpc>
                <a:spcPts val="8313"/>
              </a:lnSpc>
              <a:buFont typeface="Arial"/>
              <a:buChar char="•"/>
            </a:pPr>
            <a:r>
              <a:rPr lang="en-US" sz="5469" b="1" dirty="0" err="1">
                <a:solidFill>
                  <a:srgbClr val="000000"/>
                </a:solidFill>
                <a:latin typeface="DM Sans"/>
              </a:rPr>
              <a:t>Funktion</a:t>
            </a:r>
            <a:r>
              <a:rPr lang="en-US" sz="5469" dirty="0">
                <a:solidFill>
                  <a:srgbClr val="000000"/>
                </a:solidFill>
                <a:latin typeface="DM Sans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0128" y="788068"/>
            <a:ext cx="1609126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 dirty="0" err="1">
                <a:solidFill>
                  <a:srgbClr val="2E2C7F"/>
                </a:solidFill>
                <a:latin typeface="Gagalin"/>
              </a:rPr>
              <a:t>Projektbeschreibung</a:t>
            </a:r>
            <a:endParaRPr lang="en-US" sz="10400" dirty="0">
              <a:solidFill>
                <a:srgbClr val="2E2C7F"/>
              </a:solidFill>
              <a:latin typeface="Gagalin"/>
            </a:endParaRPr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ACB6374-5EF4-7F7E-D232-F6BB30F1E9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7175" y="4314323"/>
            <a:ext cx="14320948" cy="8055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0E49DD-84FA-BAD5-1CE7-0BBF6ACB9052}"/>
              </a:ext>
            </a:extLst>
          </p:cNvPr>
          <p:cNvSpPr txBox="1"/>
          <p:nvPr/>
        </p:nvSpPr>
        <p:spPr>
          <a:xfrm>
            <a:off x="4579084" y="3428526"/>
            <a:ext cx="116515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GB" sz="2400" strike="noStrike" dirty="0">
                <a:latin typeface="DM Sans" pitchFamily="2" charset="77"/>
              </a:rPr>
              <a:t>- </a:t>
            </a:r>
            <a:r>
              <a:rPr lang="en-GB" sz="2400" strike="noStrike" dirty="0" err="1">
                <a:latin typeface="DM Sans" pitchFamily="2" charset="77"/>
              </a:rPr>
              <a:t>Personalisierte</a:t>
            </a:r>
            <a:r>
              <a:rPr lang="en-GB" sz="2400" strike="noStrike" dirty="0">
                <a:latin typeface="DM Sans" pitchFamily="2" charset="77"/>
              </a:rPr>
              <a:t> </a:t>
            </a:r>
            <a:r>
              <a:rPr lang="en-GB" sz="2400" strike="noStrike" dirty="0" err="1">
                <a:latin typeface="DM Sans" pitchFamily="2" charset="77"/>
              </a:rPr>
              <a:t>Nachhilfe</a:t>
            </a:r>
            <a:r>
              <a:rPr lang="en-GB" sz="2400" strike="noStrike" dirty="0">
                <a:latin typeface="DM Sans" pitchFamily="2" charset="77"/>
              </a:rPr>
              <a:t> </a:t>
            </a:r>
            <a:r>
              <a:rPr lang="en-GB" sz="2400" strike="noStrike" dirty="0" err="1">
                <a:latin typeface="DM Sans" pitchFamily="2" charset="77"/>
              </a:rPr>
              <a:t>mit</a:t>
            </a:r>
            <a:r>
              <a:rPr lang="en-GB" sz="2400" strike="noStrike" dirty="0">
                <a:latin typeface="DM Sans" pitchFamily="2" charset="77"/>
              </a:rPr>
              <a:t> </a:t>
            </a:r>
            <a:r>
              <a:rPr lang="en-GB" sz="2400" dirty="0">
                <a:latin typeface="DM Sans" pitchFamily="2" charset="77"/>
              </a:rPr>
              <a:t>Integration von KI und Chat </a:t>
            </a:r>
            <a:r>
              <a:rPr lang="en-GB" sz="2400" dirty="0" err="1">
                <a:latin typeface="DM Sans" pitchFamily="2" charset="77"/>
              </a:rPr>
              <a:t>Funktion</a:t>
            </a:r>
            <a:endParaRPr lang="en-GB" sz="2400" dirty="0">
              <a:latin typeface="DM Sans" pitchFamily="2" charset="77"/>
            </a:endParaRPr>
          </a:p>
          <a:p>
            <a:pPr marL="0" lvl="0" indent="0"/>
            <a:endParaRPr lang="en-GB" sz="2400" dirty="0">
              <a:latin typeface="DM Sans" pitchFamily="2" charset="77"/>
            </a:endParaRPr>
          </a:p>
          <a:p>
            <a:pPr marL="0" lvl="0" indent="0"/>
            <a:r>
              <a:rPr lang="en-GB" sz="2400" dirty="0">
                <a:latin typeface="DM Sans" pitchFamily="2" charset="77"/>
              </a:rPr>
              <a:t>- </a:t>
            </a:r>
            <a:r>
              <a:rPr lang="en-GB" sz="2400" dirty="0" err="1">
                <a:latin typeface="DM Sans" pitchFamily="2" charset="77"/>
              </a:rPr>
              <a:t>Ressourcen</a:t>
            </a:r>
            <a:r>
              <a:rPr lang="en-GB" sz="2400" dirty="0">
                <a:latin typeface="DM Sans" pitchFamily="2" charset="77"/>
              </a:rPr>
              <a:t>, </a:t>
            </a:r>
            <a:r>
              <a:rPr lang="en-GB" sz="2400" dirty="0" err="1">
                <a:latin typeface="DM Sans" pitchFamily="2" charset="77"/>
              </a:rPr>
              <a:t>Übungsmaterial</a:t>
            </a:r>
            <a:endParaRPr lang="en-GB" sz="2400" dirty="0">
              <a:latin typeface="DM Sans" pitchFamily="2" charset="77"/>
            </a:endParaRPr>
          </a:p>
          <a:p>
            <a:pPr marL="0" lvl="0" indent="0"/>
            <a:endParaRPr lang="en-GB" sz="2400" dirty="0">
              <a:latin typeface="DM Sans" pitchFamily="2" charset="77"/>
            </a:endParaRPr>
          </a:p>
          <a:p>
            <a:pPr marL="0" lvl="0" indent="0"/>
            <a:r>
              <a:rPr lang="en-GB" sz="2400" strike="noStrike" dirty="0">
                <a:latin typeface="DM Sans" pitchFamily="2" charset="77"/>
              </a:rPr>
              <a:t>- Plat</a:t>
            </a:r>
            <a:r>
              <a:rPr lang="en-GB" sz="2400" dirty="0">
                <a:latin typeface="DM Sans" pitchFamily="2" charset="77"/>
              </a:rPr>
              <a:t>form </a:t>
            </a:r>
            <a:r>
              <a:rPr lang="en-GB" sz="2400" dirty="0" err="1">
                <a:latin typeface="DM Sans" pitchFamily="2" charset="77"/>
              </a:rPr>
              <a:t>mit</a:t>
            </a:r>
            <a:r>
              <a:rPr lang="en-GB" sz="2400" dirty="0">
                <a:latin typeface="DM Sans" pitchFamily="2" charset="77"/>
              </a:rPr>
              <a:t> </a:t>
            </a:r>
            <a:r>
              <a:rPr lang="en-GB" sz="2400" dirty="0" err="1">
                <a:latin typeface="DM Sans" pitchFamily="2" charset="77"/>
              </a:rPr>
              <a:t>Echtzeitkollaboration</a:t>
            </a:r>
            <a:endParaRPr lang="en-DE" sz="2400" strike="noStrike" dirty="0">
              <a:latin typeface="DM Sans" pitchFamily="2" charset="77"/>
            </a:endParaRPr>
          </a:p>
          <a:p>
            <a:pPr marL="0" lvl="0" indent="0"/>
            <a:endParaRPr lang="en-DE" sz="2400" dirty="0">
              <a:latin typeface="DM Sans" pitchFamily="2" charset="77"/>
            </a:endParaRPr>
          </a:p>
          <a:p>
            <a:pPr marL="0" lvl="0" indent="0"/>
            <a:endParaRPr lang="en-DE" sz="2400" strike="noStrike" dirty="0">
              <a:latin typeface="DM Sans" pitchFamily="2" charset="77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FBE9C19-ED36-CFA6-7471-DAB46E81F070}"/>
              </a:ext>
            </a:extLst>
          </p:cNvPr>
          <p:cNvSpPr txBox="1"/>
          <p:nvPr/>
        </p:nvSpPr>
        <p:spPr>
          <a:xfrm>
            <a:off x="5944911" y="6301595"/>
            <a:ext cx="7923917" cy="405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0" indent="-571500">
              <a:lnSpc>
                <a:spcPts val="193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5400" b="1" u="sng" strike="noStrike" dirty="0" err="1">
                <a:solidFill>
                  <a:srgbClr val="000000"/>
                </a:solidFill>
                <a:latin typeface="DM Sans"/>
              </a:rPr>
              <a:t>Technologien</a:t>
            </a:r>
            <a:endParaRPr lang="en-US" sz="3600" b="1" u="sng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ctr">
              <a:lnSpc>
                <a:spcPts val="1936"/>
              </a:lnSpc>
              <a:spcBef>
                <a:spcPct val="0"/>
              </a:spcBef>
            </a:pPr>
            <a:endParaRPr lang="en-US" sz="3600" b="1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DM Sans"/>
              </a:rPr>
              <a:t>	</a:t>
            </a:r>
            <a:r>
              <a:rPr lang="en-US" u="none" strike="noStrike" dirty="0">
                <a:solidFill>
                  <a:srgbClr val="000000"/>
                </a:solidFill>
                <a:latin typeface="DM Sans"/>
              </a:rPr>
              <a:t>- </a:t>
            </a:r>
            <a:r>
              <a:rPr lang="en-US" sz="2400" u="none" strike="noStrike" dirty="0" err="1">
                <a:solidFill>
                  <a:srgbClr val="000000"/>
                </a:solidFill>
                <a:latin typeface="DM Sans"/>
              </a:rPr>
              <a:t>Platform</a:t>
            </a:r>
            <a:r>
              <a:rPr lang="en-US" sz="2400" dirty="0" err="1">
                <a:solidFill>
                  <a:srgbClr val="000000"/>
                </a:solidFill>
                <a:latin typeface="DM Sans"/>
              </a:rPr>
              <a:t>übergreifende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DM Sans"/>
              </a:rPr>
              <a:t>Entwicklung</a:t>
            </a: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DM Sans"/>
              </a:rPr>
              <a:t>	- Cloud</a:t>
            </a:r>
            <a:r>
              <a:rPr lang="en-US" sz="2400" dirty="0">
                <a:solidFill>
                  <a:srgbClr val="000000"/>
                </a:solidFill>
                <a:latin typeface="DM Sans"/>
              </a:rPr>
              <a:t>-Speicher</a:t>
            </a: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DM Sans"/>
              </a:rPr>
              <a:t>	- </a:t>
            </a:r>
            <a:r>
              <a:rPr lang="en-US" sz="2400" u="none" strike="noStrike" dirty="0" err="1">
                <a:solidFill>
                  <a:srgbClr val="000000"/>
                </a:solidFill>
                <a:latin typeface="DM Sans"/>
              </a:rPr>
              <a:t>Echtzeitkollaboration</a:t>
            </a:r>
            <a:endParaRPr lang="en-US" sz="2400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endParaRPr lang="en-US" sz="2400" u="none" strike="noStrike" dirty="0">
              <a:solidFill>
                <a:srgbClr val="000000"/>
              </a:solidFill>
              <a:latin typeface="DM Sans"/>
            </a:endParaRPr>
          </a:p>
          <a:p>
            <a:pPr marL="0" lvl="0" indent="0" algn="l">
              <a:lnSpc>
                <a:spcPts val="1936"/>
              </a:lnSpc>
              <a:spcBef>
                <a:spcPct val="0"/>
              </a:spcBef>
            </a:pPr>
            <a:r>
              <a:rPr lang="en-US" sz="2400" u="none" strike="noStrike" dirty="0">
                <a:solidFill>
                  <a:srgbClr val="000000"/>
                </a:solidFill>
                <a:latin typeface="DM Sans"/>
              </a:rPr>
              <a:t>	- </a:t>
            </a:r>
            <a:r>
              <a:rPr lang="en-US" sz="2400" u="none" strike="noStrike" dirty="0" err="1">
                <a:solidFill>
                  <a:srgbClr val="000000"/>
                </a:solidFill>
                <a:latin typeface="DM Sans"/>
              </a:rPr>
              <a:t>Datenbankmanagement</a:t>
            </a:r>
            <a:endParaRPr lang="en-US" sz="2400" u="none" strike="noStrike" dirty="0">
              <a:solidFill>
                <a:srgbClr val="000000"/>
              </a:solidFill>
              <a:latin typeface="DM Sans"/>
            </a:endParaRPr>
          </a:p>
          <a:p>
            <a:pPr marL="1180910" lvl="1" indent="-590455">
              <a:lnSpc>
                <a:spcPts val="8313"/>
              </a:lnSpc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083386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TextBox 3"/>
          <p:cNvSpPr txBox="1"/>
          <p:nvPr/>
        </p:nvSpPr>
        <p:spPr>
          <a:xfrm>
            <a:off x="585399" y="429895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Prozesse 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4306228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 rot="-10800000">
            <a:off x="4146146" y="5957801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7293844" y="4306228"/>
            <a:ext cx="3343241" cy="1671621"/>
          </a:xfrm>
          <a:custGeom>
            <a:avLst/>
            <a:gdLst/>
            <a:ahLst/>
            <a:cxnLst/>
            <a:rect l="l" t="t" r="r" b="b"/>
            <a:pathLst>
              <a:path w="3343241" h="1671621">
                <a:moveTo>
                  <a:pt x="0" y="0"/>
                </a:moveTo>
                <a:lnTo>
                  <a:pt x="3343241" y="0"/>
                </a:lnTo>
                <a:lnTo>
                  <a:pt x="3343241" y="1671621"/>
                </a:lnTo>
                <a:lnTo>
                  <a:pt x="0" y="16716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 rot="-10800000">
            <a:off x="10450367" y="5964484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3599328" y="4312911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827655" y="5946525"/>
            <a:ext cx="848136" cy="570260"/>
            <a:chOff x="0" y="0"/>
            <a:chExt cx="1930400" cy="1297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120271" y="5971166"/>
            <a:ext cx="848136" cy="570260"/>
            <a:chOff x="0" y="0"/>
            <a:chExt cx="1930400" cy="12979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6411164" y="5946525"/>
            <a:ext cx="848136" cy="570260"/>
            <a:chOff x="0" y="0"/>
            <a:chExt cx="1930400" cy="12979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61478" y="4790795"/>
            <a:ext cx="2166177" cy="216617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747578" y="4790795"/>
            <a:ext cx="2166177" cy="216617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895276" y="4790795"/>
            <a:ext cx="2166177" cy="2166177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968407" y="4790795"/>
            <a:ext cx="2166177" cy="216617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4058509" y="4790795"/>
            <a:ext cx="2166177" cy="216617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5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33944" y="7556064"/>
            <a:ext cx="434414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</a:pPr>
            <a:r>
              <a:rPr lang="en-US" sz="3000" spc="89" dirty="0" err="1">
                <a:solidFill>
                  <a:srgbClr val="191919"/>
                </a:solidFill>
                <a:latin typeface="DM Sans Bold"/>
              </a:rPr>
              <a:t>Anforderungsanalyse</a:t>
            </a:r>
            <a:endParaRPr lang="en-US" sz="3000" spc="89" dirty="0">
              <a:solidFill>
                <a:srgbClr val="191919"/>
              </a:solidFill>
              <a:latin typeface="DM Sans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697515" y="7455061"/>
            <a:ext cx="256169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spc="89">
                <a:solidFill>
                  <a:srgbClr val="191919"/>
                </a:solidFill>
                <a:latin typeface="DM Sans Bold"/>
              </a:rPr>
              <a:t>Entwicklung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158773" y="7658896"/>
            <a:ext cx="196564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spc="89">
                <a:solidFill>
                  <a:srgbClr val="191919"/>
                </a:solidFill>
                <a:latin typeface="DM Sans Bold"/>
              </a:rPr>
              <a:t>Wartung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991501" y="3706153"/>
            <a:ext cx="363916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spc="89">
                <a:solidFill>
                  <a:srgbClr val="191919"/>
                </a:solidFill>
                <a:latin typeface="DM Sans Bold"/>
              </a:rPr>
              <a:t>Implementierung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68407" y="4030108"/>
            <a:ext cx="196564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99"/>
              </a:lnSpc>
            </a:pPr>
            <a:r>
              <a:rPr lang="en-US" sz="2999" spc="89">
                <a:solidFill>
                  <a:srgbClr val="191919"/>
                </a:solidFill>
                <a:latin typeface="DM Sans Bold"/>
              </a:rPr>
              <a:t>Testen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517110" y="3148802"/>
            <a:ext cx="15742190" cy="6955186"/>
          </a:xfrm>
          <a:custGeom>
            <a:avLst/>
            <a:gdLst/>
            <a:ahLst/>
            <a:cxnLst/>
            <a:rect l="l" t="t" r="r" b="b"/>
            <a:pathLst>
              <a:path w="15742190" h="6955186">
                <a:moveTo>
                  <a:pt x="0" y="0"/>
                </a:moveTo>
                <a:lnTo>
                  <a:pt x="15742190" y="0"/>
                </a:lnTo>
                <a:lnTo>
                  <a:pt x="15742190" y="6955186"/>
                </a:lnTo>
                <a:lnTo>
                  <a:pt x="0" y="6955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2781660" y="3537384"/>
            <a:ext cx="12992239" cy="522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6" lvl="1" indent="-345438">
              <a:lnSpc>
                <a:spcPts val="70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 Bold"/>
              </a:rPr>
              <a:t>Implementierung:</a:t>
            </a:r>
            <a:r>
              <a:rPr lang="en-US" sz="3199">
                <a:solidFill>
                  <a:srgbClr val="000000"/>
                </a:solidFill>
                <a:latin typeface="DM Sans"/>
              </a:rPr>
              <a:t> Lernplattform, KI-gesteuerten, Lernressourcen</a:t>
            </a:r>
          </a:p>
          <a:p>
            <a:pPr marL="690876" lvl="1" indent="-345438">
              <a:lnSpc>
                <a:spcPts val="70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"/>
              </a:rPr>
              <a:t>eine kontinuerliche </a:t>
            </a:r>
            <a:r>
              <a:rPr lang="en-US" sz="3199">
                <a:solidFill>
                  <a:srgbClr val="000000"/>
                </a:solidFill>
                <a:latin typeface="DM Sans Bold"/>
              </a:rPr>
              <a:t>Wartungs- und Verbesserungsprozesse</a:t>
            </a:r>
          </a:p>
          <a:p>
            <a:pPr marL="690876" lvl="1" indent="-345438">
              <a:lnSpc>
                <a:spcPts val="70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 Bold"/>
              </a:rPr>
              <a:t>Erhöhung der individuelle Schülerleistungen</a:t>
            </a:r>
            <a:r>
              <a:rPr lang="en-US" sz="3199">
                <a:solidFill>
                  <a:srgbClr val="000000"/>
                </a:solidFill>
                <a:latin typeface="DM Sans"/>
              </a:rPr>
              <a:t> um mindestens ein Notenstufen innerhlab des ersten Schulhalbjahres</a:t>
            </a:r>
          </a:p>
          <a:p>
            <a:pPr marL="690876" lvl="1" indent="-345438">
              <a:lnSpc>
                <a:spcPts val="70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 Bold"/>
              </a:rPr>
              <a:t>Sicherstellung einer Zufriedenheitsrate</a:t>
            </a:r>
            <a:r>
              <a:rPr lang="en-US" sz="3199">
                <a:solidFill>
                  <a:srgbClr val="000000"/>
                </a:solidFill>
                <a:latin typeface="DM Sans"/>
              </a:rPr>
              <a:t> von mindestens 80% bei Benutzern innerhlab ersten sechs Monate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5399" y="429895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Leistungsziele</a:t>
            </a:r>
          </a:p>
        </p:txBody>
      </p:sp>
      <p:sp>
        <p:nvSpPr>
          <p:cNvPr id="6" name="Freeform 6"/>
          <p:cNvSpPr/>
          <p:nvPr/>
        </p:nvSpPr>
        <p:spPr>
          <a:xfrm>
            <a:off x="9910038" y="692313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 rot="-10800000">
            <a:off x="11295499" y="1426308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2694404" y="692313"/>
            <a:ext cx="1485809" cy="742904"/>
          </a:xfrm>
          <a:custGeom>
            <a:avLst/>
            <a:gdLst/>
            <a:ahLst/>
            <a:cxnLst/>
            <a:rect l="l" t="t" r="r" b="b"/>
            <a:pathLst>
              <a:path w="1485809" h="742904">
                <a:moveTo>
                  <a:pt x="0" y="0"/>
                </a:moveTo>
                <a:lnTo>
                  <a:pt x="1485808" y="0"/>
                </a:lnTo>
                <a:lnTo>
                  <a:pt x="1485808" y="742905"/>
                </a:lnTo>
                <a:lnTo>
                  <a:pt x="0" y="7429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 rot="-10800000">
            <a:off x="14097231" y="1429278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15496698" y="695283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153955" y="1421297"/>
            <a:ext cx="376930" cy="253436"/>
            <a:chOff x="0" y="0"/>
            <a:chExt cx="1930400" cy="12979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950529" y="1432248"/>
            <a:ext cx="376930" cy="253436"/>
            <a:chOff x="0" y="0"/>
            <a:chExt cx="1930400" cy="12979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746338" y="1421297"/>
            <a:ext cx="376930" cy="253436"/>
            <a:chOff x="0" y="0"/>
            <a:chExt cx="1930400" cy="1297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91259" y="907665"/>
            <a:ext cx="962696" cy="96269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62788" y="907665"/>
            <a:ext cx="962696" cy="96269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61693" y="907665"/>
            <a:ext cx="962696" cy="96269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327459" y="907665"/>
            <a:ext cx="962696" cy="9626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00768" y="907665"/>
            <a:ext cx="962696" cy="96269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5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601274" y="2147193"/>
            <a:ext cx="1930632" cy="22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Anforderungsanalyse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73804" y="2098071"/>
            <a:ext cx="1138475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Entwicklung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745327" y="2188660"/>
            <a:ext cx="873577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Wartung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26771" y="431976"/>
            <a:ext cx="1617325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Implementierung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27459" y="575948"/>
            <a:ext cx="873577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Testen</a:t>
            </a:r>
          </a:p>
        </p:txBody>
      </p:sp>
      <p:pic>
        <p:nvPicPr>
          <p:cNvPr id="38" name="Picture 3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96AB03E-F7E6-E017-9CFC-6C5EC246CA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5395" y="4478942"/>
            <a:ext cx="12293600" cy="6915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885016" y="2615819"/>
            <a:ext cx="15238253" cy="6732537"/>
          </a:xfrm>
          <a:custGeom>
            <a:avLst/>
            <a:gdLst/>
            <a:ahLst/>
            <a:cxnLst/>
            <a:rect l="l" t="t" r="r" b="b"/>
            <a:pathLst>
              <a:path w="15238253" h="6732537">
                <a:moveTo>
                  <a:pt x="0" y="0"/>
                </a:moveTo>
                <a:lnTo>
                  <a:pt x="15238252" y="0"/>
                </a:lnTo>
                <a:lnTo>
                  <a:pt x="15238252" y="6732537"/>
                </a:lnTo>
                <a:lnTo>
                  <a:pt x="0" y="67325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2858307" y="3134723"/>
            <a:ext cx="12992239" cy="522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3199">
                <a:solidFill>
                  <a:srgbClr val="000000"/>
                </a:solidFill>
                <a:latin typeface="DM Sans Bold"/>
              </a:rPr>
              <a:t>Gesamt</a:t>
            </a:r>
            <a:r>
              <a:rPr lang="en-US" sz="3199">
                <a:solidFill>
                  <a:srgbClr val="000000"/>
                </a:solidFill>
                <a:latin typeface="DM Sans"/>
              </a:rPr>
              <a:t>: maximal 12 Monaten </a:t>
            </a:r>
          </a:p>
          <a:p>
            <a:pPr marL="690876" lvl="1" indent="-345438">
              <a:lnSpc>
                <a:spcPts val="70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"/>
              </a:rPr>
              <a:t>die</a:t>
            </a:r>
            <a:r>
              <a:rPr lang="en-US" sz="3199">
                <a:solidFill>
                  <a:srgbClr val="000000"/>
                </a:solidFill>
                <a:latin typeface="DM Sans Bold"/>
              </a:rPr>
              <a:t> Analysephase</a:t>
            </a:r>
            <a:r>
              <a:rPr lang="en-US" sz="3199">
                <a:solidFill>
                  <a:srgbClr val="000000"/>
                </a:solidFill>
                <a:latin typeface="DM Sans"/>
              </a:rPr>
              <a:t> bis Ende des </a:t>
            </a:r>
            <a:r>
              <a:rPr lang="en-US" sz="3199">
                <a:solidFill>
                  <a:srgbClr val="000000"/>
                </a:solidFill>
                <a:latin typeface="DM Sans Bold"/>
              </a:rPr>
              <a:t>ersten Monat</a:t>
            </a:r>
          </a:p>
          <a:p>
            <a:pPr marL="690876" lvl="1" indent="-345438">
              <a:lnSpc>
                <a:spcPts val="70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 Bold"/>
              </a:rPr>
              <a:t>Implementierungsprozess</a:t>
            </a:r>
            <a:r>
              <a:rPr lang="en-US" sz="3199">
                <a:solidFill>
                  <a:srgbClr val="000000"/>
                </a:solidFill>
                <a:latin typeface="DM Sans"/>
              </a:rPr>
              <a:t>: Plattformentwicklung und Integration der KI innerhalb</a:t>
            </a:r>
            <a:r>
              <a:rPr lang="en-US" sz="3199">
                <a:solidFill>
                  <a:srgbClr val="000000"/>
                </a:solidFill>
                <a:latin typeface="DM Sans Bold"/>
              </a:rPr>
              <a:t> 6 Monaten</a:t>
            </a:r>
          </a:p>
          <a:p>
            <a:pPr marL="690876" lvl="1" indent="-345438">
              <a:lnSpc>
                <a:spcPts val="70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"/>
              </a:rPr>
              <a:t>Durchführung von </a:t>
            </a:r>
            <a:r>
              <a:rPr lang="en-US" sz="3199">
                <a:solidFill>
                  <a:srgbClr val="000000"/>
                </a:solidFill>
                <a:latin typeface="DM Sans Bold"/>
              </a:rPr>
              <a:t>Testen</a:t>
            </a:r>
            <a:r>
              <a:rPr lang="en-US" sz="3199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3199">
                <a:solidFill>
                  <a:srgbClr val="000000"/>
                </a:solidFill>
                <a:latin typeface="DM Sans Bold"/>
              </a:rPr>
              <a:t>vier Wochen</a:t>
            </a:r>
          </a:p>
          <a:p>
            <a:pPr marL="690876" lvl="1" indent="-345438">
              <a:lnSpc>
                <a:spcPts val="70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DM Sans"/>
              </a:rPr>
              <a:t>pünktliche Umsetzung von </a:t>
            </a:r>
            <a:r>
              <a:rPr lang="en-US" sz="3199">
                <a:solidFill>
                  <a:srgbClr val="000000"/>
                </a:solidFill>
                <a:latin typeface="DM Sans Bold"/>
              </a:rPr>
              <a:t>monatlichen Fortschittsberichten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5399" y="429895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Terminziele</a:t>
            </a:r>
          </a:p>
        </p:txBody>
      </p:sp>
      <p:sp>
        <p:nvSpPr>
          <p:cNvPr id="6" name="Freeform 6"/>
          <p:cNvSpPr/>
          <p:nvPr/>
        </p:nvSpPr>
        <p:spPr>
          <a:xfrm>
            <a:off x="9910038" y="692313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 rot="-10800000">
            <a:off x="11295499" y="1426308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2694404" y="692313"/>
            <a:ext cx="1485809" cy="742904"/>
          </a:xfrm>
          <a:custGeom>
            <a:avLst/>
            <a:gdLst/>
            <a:ahLst/>
            <a:cxnLst/>
            <a:rect l="l" t="t" r="r" b="b"/>
            <a:pathLst>
              <a:path w="1485809" h="742904">
                <a:moveTo>
                  <a:pt x="0" y="0"/>
                </a:moveTo>
                <a:lnTo>
                  <a:pt x="1485808" y="0"/>
                </a:lnTo>
                <a:lnTo>
                  <a:pt x="1485808" y="742905"/>
                </a:lnTo>
                <a:lnTo>
                  <a:pt x="0" y="7429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 rot="-10800000">
            <a:off x="14097231" y="1429278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15496698" y="695283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1153955" y="1421297"/>
            <a:ext cx="376930" cy="253436"/>
            <a:chOff x="0" y="0"/>
            <a:chExt cx="1930400" cy="12979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950529" y="1432248"/>
            <a:ext cx="376930" cy="253436"/>
            <a:chOff x="0" y="0"/>
            <a:chExt cx="1930400" cy="12979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6746338" y="1421297"/>
            <a:ext cx="376930" cy="253436"/>
            <a:chOff x="0" y="0"/>
            <a:chExt cx="1930400" cy="1297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191259" y="907665"/>
            <a:ext cx="962696" cy="96269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562788" y="907665"/>
            <a:ext cx="962696" cy="96269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961693" y="907665"/>
            <a:ext cx="962696" cy="96269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327459" y="907665"/>
            <a:ext cx="962696" cy="96269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700768" y="907665"/>
            <a:ext cx="962696" cy="96269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5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632156" y="2084949"/>
            <a:ext cx="1930632" cy="22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Anforderungsanalyse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873804" y="2098071"/>
            <a:ext cx="1138475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Entwicklung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745327" y="2150163"/>
            <a:ext cx="873577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Wartung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226771" y="431976"/>
            <a:ext cx="1617325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Implementierung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27459" y="575948"/>
            <a:ext cx="873577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Testen</a:t>
            </a:r>
          </a:p>
        </p:txBody>
      </p:sp>
      <p:pic>
        <p:nvPicPr>
          <p:cNvPr id="38" name="Picture 3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E00EFA2-6941-E68C-E75E-DBBB647D2C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0" y="4686300"/>
            <a:ext cx="12446000" cy="70008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 rot="-72344">
            <a:off x="2508444" y="2661321"/>
            <a:ext cx="15568282" cy="6878350"/>
          </a:xfrm>
          <a:custGeom>
            <a:avLst/>
            <a:gdLst/>
            <a:ahLst/>
            <a:cxnLst/>
            <a:rect l="l" t="t" r="r" b="b"/>
            <a:pathLst>
              <a:path w="15568282" h="6878350">
                <a:moveTo>
                  <a:pt x="0" y="0"/>
                </a:moveTo>
                <a:lnTo>
                  <a:pt x="15568282" y="0"/>
                </a:lnTo>
                <a:lnTo>
                  <a:pt x="15568282" y="6878350"/>
                </a:lnTo>
                <a:lnTo>
                  <a:pt x="0" y="6878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585399" y="429895"/>
            <a:ext cx="1609126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 dirty="0" err="1">
                <a:solidFill>
                  <a:srgbClr val="2E2C7F"/>
                </a:solidFill>
                <a:latin typeface="Gagalin"/>
              </a:rPr>
              <a:t>KOSTENziele</a:t>
            </a:r>
            <a:endParaRPr lang="en-US" sz="10400" dirty="0">
              <a:solidFill>
                <a:srgbClr val="2E2C7F"/>
              </a:solidFill>
              <a:latin typeface="Gagali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910038" y="692313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 rot="-10800000">
            <a:off x="11295499" y="1426308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12694404" y="692313"/>
            <a:ext cx="1485809" cy="742904"/>
          </a:xfrm>
          <a:custGeom>
            <a:avLst/>
            <a:gdLst/>
            <a:ahLst/>
            <a:cxnLst/>
            <a:rect l="l" t="t" r="r" b="b"/>
            <a:pathLst>
              <a:path w="1485809" h="742904">
                <a:moveTo>
                  <a:pt x="0" y="0"/>
                </a:moveTo>
                <a:lnTo>
                  <a:pt x="1485808" y="0"/>
                </a:lnTo>
                <a:lnTo>
                  <a:pt x="1485808" y="742905"/>
                </a:lnTo>
                <a:lnTo>
                  <a:pt x="0" y="7429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 rot="-10800000">
            <a:off x="14097231" y="1429278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15496698" y="695283"/>
            <a:ext cx="1479869" cy="739935"/>
          </a:xfrm>
          <a:custGeom>
            <a:avLst/>
            <a:gdLst/>
            <a:ahLst/>
            <a:cxnLst/>
            <a:rect l="l" t="t" r="r" b="b"/>
            <a:pathLst>
              <a:path w="1479869" h="739935">
                <a:moveTo>
                  <a:pt x="0" y="0"/>
                </a:moveTo>
                <a:lnTo>
                  <a:pt x="1479869" y="0"/>
                </a:lnTo>
                <a:lnTo>
                  <a:pt x="1479869" y="739935"/>
                </a:lnTo>
                <a:lnTo>
                  <a:pt x="0" y="73993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153955" y="1421297"/>
            <a:ext cx="376930" cy="253436"/>
            <a:chOff x="0" y="0"/>
            <a:chExt cx="1930400" cy="12979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950529" y="1432248"/>
            <a:ext cx="376930" cy="253436"/>
            <a:chOff x="0" y="0"/>
            <a:chExt cx="1930400" cy="129794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6746338" y="1421297"/>
            <a:ext cx="376930" cy="253436"/>
            <a:chOff x="0" y="0"/>
            <a:chExt cx="1930400" cy="12979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91259" y="907665"/>
            <a:ext cx="962696" cy="96269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562788" y="907665"/>
            <a:ext cx="962696" cy="96269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61693" y="907665"/>
            <a:ext cx="962696" cy="96269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327459" y="907665"/>
            <a:ext cx="962696" cy="96269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5700768" y="907665"/>
            <a:ext cx="962696" cy="96269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5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632156" y="2084949"/>
            <a:ext cx="1930632" cy="22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Anforderungsanalyse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873804" y="2098071"/>
            <a:ext cx="1138475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Entwicklung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745327" y="2150163"/>
            <a:ext cx="873577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Wartung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26771" y="431976"/>
            <a:ext cx="1617325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Implementierung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327459" y="575948"/>
            <a:ext cx="873577" cy="21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6"/>
              </a:lnSpc>
            </a:pPr>
            <a:r>
              <a:rPr lang="en-US" sz="1333" spc="39">
                <a:solidFill>
                  <a:srgbClr val="191919"/>
                </a:solidFill>
                <a:latin typeface="DM Sans Bold"/>
              </a:rPr>
              <a:t>Testen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792186" y="3138285"/>
            <a:ext cx="13142618" cy="570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49"/>
              </a:lnSpc>
            </a:pPr>
            <a:r>
              <a:rPr lang="en-US" sz="2613">
                <a:solidFill>
                  <a:srgbClr val="000000"/>
                </a:solidFill>
                <a:latin typeface="DM Sans Bold"/>
              </a:rPr>
              <a:t>Gesamtkosten</a:t>
            </a:r>
            <a:r>
              <a:rPr lang="en-US" sz="2613">
                <a:solidFill>
                  <a:srgbClr val="000000"/>
                </a:solidFill>
                <a:latin typeface="DM Sans"/>
              </a:rPr>
              <a:t>: 300.000 bis 500.000 €.</a:t>
            </a:r>
          </a:p>
          <a:p>
            <a:pPr marL="564212" lvl="1" indent="-282106">
              <a:lnSpc>
                <a:spcPts val="5749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DM Sans"/>
              </a:rPr>
              <a:t>50.000: Anforderungsanalyse</a:t>
            </a:r>
          </a:p>
          <a:p>
            <a:pPr marL="564212" lvl="1" indent="-282106">
              <a:lnSpc>
                <a:spcPts val="5749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DM Sans"/>
              </a:rPr>
              <a:t>200.000: Implementierungsphase: Lernplattform, Entwicklungm Design, Bereitsstellung</a:t>
            </a:r>
          </a:p>
          <a:p>
            <a:pPr marL="564212" lvl="1" indent="-282106">
              <a:lnSpc>
                <a:spcPts val="5749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DM Sans"/>
              </a:rPr>
              <a:t>150.000: Integration der KI, um adaptive Lernalgorithmen zu impl. und Daten zu trainieren</a:t>
            </a:r>
          </a:p>
          <a:p>
            <a:pPr marL="564212" lvl="1" indent="-282106">
              <a:lnSpc>
                <a:spcPts val="5749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DM Sans"/>
              </a:rPr>
              <a:t>50.000: Testphase</a:t>
            </a:r>
          </a:p>
          <a:p>
            <a:pPr marL="564212" lvl="1" indent="-282106">
              <a:lnSpc>
                <a:spcPts val="5749"/>
              </a:lnSpc>
              <a:buFont typeface="Arial"/>
              <a:buChar char="•"/>
            </a:pPr>
            <a:r>
              <a:rPr lang="en-US" sz="2613">
                <a:solidFill>
                  <a:srgbClr val="000000"/>
                </a:solidFill>
                <a:latin typeface="DM Sans"/>
              </a:rPr>
              <a:t>50.000: kontinuierliche Wartung in ersten 2 Monaten</a:t>
            </a:r>
          </a:p>
        </p:txBody>
      </p:sp>
      <p:pic>
        <p:nvPicPr>
          <p:cNvPr id="38" name="Picture 3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5F0AF78-F994-85C9-1826-8DC50463A1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6516" y="4457700"/>
            <a:ext cx="13067372" cy="73503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5399" y="429895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Projektorganisation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6888528" y="2668265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8"/>
                </a:lnTo>
                <a:lnTo>
                  <a:pt x="0" y="3044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" name="Freeform 4"/>
          <p:cNvSpPr/>
          <p:nvPr/>
        </p:nvSpPr>
        <p:spPr>
          <a:xfrm>
            <a:off x="6888528" y="6082051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5" name="Freeform 5"/>
          <p:cNvSpPr/>
          <p:nvPr/>
        </p:nvSpPr>
        <p:spPr>
          <a:xfrm>
            <a:off x="11812448" y="2668265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8"/>
                </a:lnTo>
                <a:lnTo>
                  <a:pt x="0" y="3044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6" name="Freeform 6"/>
          <p:cNvSpPr/>
          <p:nvPr/>
        </p:nvSpPr>
        <p:spPr>
          <a:xfrm>
            <a:off x="11812448" y="6082051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1962205" y="2668265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8"/>
                </a:lnTo>
                <a:lnTo>
                  <a:pt x="0" y="3044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962205" y="6082051"/>
            <a:ext cx="4513346" cy="3044457"/>
          </a:xfrm>
          <a:custGeom>
            <a:avLst/>
            <a:gdLst/>
            <a:ahLst/>
            <a:cxnLst/>
            <a:rect l="l" t="t" r="r" b="b"/>
            <a:pathLst>
              <a:path w="4513346" h="3044457">
                <a:moveTo>
                  <a:pt x="0" y="0"/>
                </a:moveTo>
                <a:lnTo>
                  <a:pt x="4513347" y="0"/>
                </a:lnTo>
                <a:lnTo>
                  <a:pt x="4513347" y="3044457"/>
                </a:lnTo>
                <a:lnTo>
                  <a:pt x="0" y="3044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3557879" y="3029236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0" name="TextBox 10"/>
          <p:cNvSpPr txBox="1"/>
          <p:nvPr/>
        </p:nvSpPr>
        <p:spPr>
          <a:xfrm>
            <a:off x="3682502" y="3121166"/>
            <a:ext cx="1072753" cy="39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 u="none">
                <a:solidFill>
                  <a:srgbClr val="303030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90687" y="3816577"/>
            <a:ext cx="3906627" cy="13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303030"/>
                </a:solidFill>
                <a:latin typeface="DM Sans Bold"/>
              </a:rPr>
              <a:t>Systemarchitektur</a:t>
            </a:r>
          </a:p>
          <a:p>
            <a:pPr algn="ctr">
              <a:lnSpc>
                <a:spcPts val="2432"/>
              </a:lnSpc>
            </a:pPr>
            <a:r>
              <a:rPr lang="en-US" sz="1600">
                <a:solidFill>
                  <a:srgbClr val="303030"/>
                </a:solidFill>
                <a:latin typeface="DM Sans"/>
              </a:rPr>
              <a:t>zuständig für die technische Architektur der Plattform, Auswahl der Technologien und Integration von KI</a:t>
            </a:r>
          </a:p>
        </p:txBody>
      </p:sp>
      <p:sp>
        <p:nvSpPr>
          <p:cNvPr id="12" name="Freeform 12"/>
          <p:cNvSpPr/>
          <p:nvPr/>
        </p:nvSpPr>
        <p:spPr>
          <a:xfrm>
            <a:off x="8484202" y="3029236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3" name="TextBox 13"/>
          <p:cNvSpPr txBox="1"/>
          <p:nvPr/>
        </p:nvSpPr>
        <p:spPr>
          <a:xfrm>
            <a:off x="8608825" y="3121166"/>
            <a:ext cx="1072753" cy="39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303030"/>
                </a:solidFill>
                <a:latin typeface="DM Sans Bold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408122" y="3029236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5" name="TextBox 15"/>
          <p:cNvSpPr txBox="1"/>
          <p:nvPr/>
        </p:nvSpPr>
        <p:spPr>
          <a:xfrm>
            <a:off x="13532745" y="3121166"/>
            <a:ext cx="1072753" cy="39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303030"/>
                </a:solidFill>
                <a:latin typeface="DM Sans Bold"/>
              </a:rPr>
              <a:t>03</a:t>
            </a:r>
          </a:p>
        </p:txBody>
      </p:sp>
      <p:sp>
        <p:nvSpPr>
          <p:cNvPr id="16" name="Freeform 16"/>
          <p:cNvSpPr/>
          <p:nvPr/>
        </p:nvSpPr>
        <p:spPr>
          <a:xfrm>
            <a:off x="3557879" y="6443021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7" name="TextBox 17"/>
          <p:cNvSpPr txBox="1"/>
          <p:nvPr/>
        </p:nvSpPr>
        <p:spPr>
          <a:xfrm>
            <a:off x="3682502" y="6534952"/>
            <a:ext cx="1072753" cy="39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303030"/>
                </a:solidFill>
                <a:latin typeface="DM Sans Bold"/>
              </a:rPr>
              <a:t>04</a:t>
            </a:r>
          </a:p>
        </p:txBody>
      </p:sp>
      <p:sp>
        <p:nvSpPr>
          <p:cNvPr id="18" name="Freeform 18"/>
          <p:cNvSpPr/>
          <p:nvPr/>
        </p:nvSpPr>
        <p:spPr>
          <a:xfrm>
            <a:off x="8483001" y="6443021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8" y="0"/>
                </a:lnTo>
                <a:lnTo>
                  <a:pt x="1321998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9" name="TextBox 19"/>
          <p:cNvSpPr txBox="1"/>
          <p:nvPr/>
        </p:nvSpPr>
        <p:spPr>
          <a:xfrm>
            <a:off x="8607623" y="6534952"/>
            <a:ext cx="1072753" cy="39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303030"/>
                </a:solidFill>
                <a:latin typeface="DM Sans Bold"/>
              </a:rPr>
              <a:t>05</a:t>
            </a:r>
          </a:p>
        </p:txBody>
      </p:sp>
      <p:sp>
        <p:nvSpPr>
          <p:cNvPr id="20" name="Freeform 20"/>
          <p:cNvSpPr/>
          <p:nvPr/>
        </p:nvSpPr>
        <p:spPr>
          <a:xfrm>
            <a:off x="13408122" y="6443021"/>
            <a:ext cx="1321999" cy="649432"/>
          </a:xfrm>
          <a:custGeom>
            <a:avLst/>
            <a:gdLst/>
            <a:ahLst/>
            <a:cxnLst/>
            <a:rect l="l" t="t" r="r" b="b"/>
            <a:pathLst>
              <a:path w="1321999" h="649432">
                <a:moveTo>
                  <a:pt x="0" y="0"/>
                </a:moveTo>
                <a:lnTo>
                  <a:pt x="1321999" y="0"/>
                </a:lnTo>
                <a:lnTo>
                  <a:pt x="1321999" y="649432"/>
                </a:lnTo>
                <a:lnTo>
                  <a:pt x="0" y="64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1" name="TextBox 21"/>
          <p:cNvSpPr txBox="1"/>
          <p:nvPr/>
        </p:nvSpPr>
        <p:spPr>
          <a:xfrm>
            <a:off x="13532745" y="6534952"/>
            <a:ext cx="1072753" cy="39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43"/>
              </a:lnSpc>
              <a:spcBef>
                <a:spcPct val="0"/>
              </a:spcBef>
            </a:pPr>
            <a:r>
              <a:rPr lang="en-US" sz="2781">
                <a:solidFill>
                  <a:srgbClr val="303030"/>
                </a:solidFill>
                <a:latin typeface="DM Sans Bold"/>
              </a:rPr>
              <a:t>06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149618" y="8101992"/>
            <a:ext cx="3214059" cy="2893382"/>
          </a:xfrm>
          <a:custGeom>
            <a:avLst/>
            <a:gdLst/>
            <a:ahLst/>
            <a:cxnLst/>
            <a:rect l="l" t="t" r="r" b="b"/>
            <a:pathLst>
              <a:path w="3214059" h="2893382">
                <a:moveTo>
                  <a:pt x="0" y="0"/>
                </a:moveTo>
                <a:lnTo>
                  <a:pt x="3214059" y="0"/>
                </a:lnTo>
                <a:lnTo>
                  <a:pt x="3214059" y="2893382"/>
                </a:lnTo>
                <a:lnTo>
                  <a:pt x="0" y="2893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3" name="Freeform 23"/>
          <p:cNvSpPr/>
          <p:nvPr/>
        </p:nvSpPr>
        <p:spPr>
          <a:xfrm rot="5400000">
            <a:off x="-925718" y="9066697"/>
            <a:ext cx="2516089" cy="2440607"/>
          </a:xfrm>
          <a:custGeom>
            <a:avLst/>
            <a:gdLst/>
            <a:ahLst/>
            <a:cxnLst/>
            <a:rect l="l" t="t" r="r" b="b"/>
            <a:pathLst>
              <a:path w="2516089" h="2440607">
                <a:moveTo>
                  <a:pt x="0" y="0"/>
                </a:moveTo>
                <a:lnTo>
                  <a:pt x="2516090" y="0"/>
                </a:lnTo>
                <a:lnTo>
                  <a:pt x="2516090" y="2440606"/>
                </a:lnTo>
                <a:lnTo>
                  <a:pt x="0" y="2440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4" name="Freeform 24"/>
          <p:cNvSpPr/>
          <p:nvPr/>
        </p:nvSpPr>
        <p:spPr>
          <a:xfrm>
            <a:off x="5036095" y="9497983"/>
            <a:ext cx="3420125" cy="3146515"/>
          </a:xfrm>
          <a:custGeom>
            <a:avLst/>
            <a:gdLst/>
            <a:ahLst/>
            <a:cxnLst/>
            <a:rect l="l" t="t" r="r" b="b"/>
            <a:pathLst>
              <a:path w="3420125" h="3146515">
                <a:moveTo>
                  <a:pt x="0" y="0"/>
                </a:moveTo>
                <a:lnTo>
                  <a:pt x="3420125" y="0"/>
                </a:lnTo>
                <a:lnTo>
                  <a:pt x="3420125" y="3146515"/>
                </a:lnTo>
                <a:lnTo>
                  <a:pt x="0" y="31465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5" name="Freeform 25"/>
          <p:cNvSpPr/>
          <p:nvPr/>
        </p:nvSpPr>
        <p:spPr>
          <a:xfrm>
            <a:off x="-279162" y="3100532"/>
            <a:ext cx="1222977" cy="1753372"/>
          </a:xfrm>
          <a:custGeom>
            <a:avLst/>
            <a:gdLst/>
            <a:ahLst/>
            <a:cxnLst/>
            <a:rect l="l" t="t" r="r" b="b"/>
            <a:pathLst>
              <a:path w="1222977" h="1753372">
                <a:moveTo>
                  <a:pt x="0" y="0"/>
                </a:moveTo>
                <a:lnTo>
                  <a:pt x="1222978" y="0"/>
                </a:lnTo>
                <a:lnTo>
                  <a:pt x="1222978" y="1753373"/>
                </a:lnTo>
                <a:lnTo>
                  <a:pt x="0" y="1753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6" name="TextBox 26"/>
          <p:cNvSpPr txBox="1"/>
          <p:nvPr/>
        </p:nvSpPr>
        <p:spPr>
          <a:xfrm>
            <a:off x="12116250" y="3901019"/>
            <a:ext cx="3906627" cy="1366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303030"/>
                </a:solidFill>
                <a:latin typeface="DM Sans Bold"/>
              </a:rPr>
              <a:t>Entwicklerteam</a:t>
            </a:r>
          </a:p>
          <a:p>
            <a:pPr algn="ctr">
              <a:lnSpc>
                <a:spcPts val="2432"/>
              </a:lnSpc>
            </a:pPr>
            <a:r>
              <a:rPr lang="en-US" sz="1600">
                <a:solidFill>
                  <a:srgbClr val="303030"/>
                </a:solidFill>
                <a:latin typeface="DM Sans"/>
              </a:rPr>
              <a:t>Frontend- und Backend-Enwicklern, die für die Umsetzung der Lernplattform verantwortlich sind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24132" y="7380632"/>
            <a:ext cx="3906627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303030"/>
                </a:solidFill>
                <a:latin typeface="DM Sans Bold"/>
              </a:rPr>
              <a:t>KI-Experten </a:t>
            </a:r>
          </a:p>
          <a:p>
            <a:pPr algn="ctr">
              <a:lnSpc>
                <a:spcPts val="2431"/>
              </a:lnSpc>
            </a:pPr>
            <a:r>
              <a:rPr lang="en-US" sz="1599">
                <a:solidFill>
                  <a:srgbClr val="303030"/>
                </a:solidFill>
                <a:latin typeface="DM Sans"/>
              </a:rPr>
              <a:t>in Machine Learning, Deep-Learning</a:t>
            </a:r>
          </a:p>
          <a:p>
            <a:pPr algn="ctr">
              <a:lnSpc>
                <a:spcPts val="2432"/>
              </a:lnSpc>
            </a:pPr>
            <a:endParaRPr lang="en-US" sz="1599">
              <a:solidFill>
                <a:srgbClr val="303030"/>
              </a:solidFill>
              <a:latin typeface="DM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191888" y="7314690"/>
            <a:ext cx="3906627" cy="7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303030"/>
                </a:solidFill>
                <a:latin typeface="DM Sans Bold"/>
              </a:rPr>
              <a:t>UI/UX Designer</a:t>
            </a:r>
          </a:p>
          <a:p>
            <a:pPr algn="ctr">
              <a:lnSpc>
                <a:spcPts val="2432"/>
              </a:lnSpc>
            </a:pPr>
            <a:r>
              <a:rPr lang="en-US" sz="1600">
                <a:solidFill>
                  <a:srgbClr val="303030"/>
                </a:solidFill>
                <a:latin typeface="DM Sans"/>
              </a:rPr>
              <a:t>Benutzeroberflächendesign der Plattform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15808" y="7311528"/>
            <a:ext cx="3906627" cy="7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303030"/>
                </a:solidFill>
                <a:latin typeface="DM Sans Bold"/>
              </a:rPr>
              <a:t>Tester</a:t>
            </a:r>
          </a:p>
          <a:p>
            <a:pPr algn="ctr">
              <a:lnSpc>
                <a:spcPts val="2432"/>
              </a:lnSpc>
            </a:pPr>
            <a:r>
              <a:rPr lang="en-US" sz="1600">
                <a:solidFill>
                  <a:srgbClr val="303030"/>
                </a:solidFill>
                <a:latin typeface="DM Sans"/>
              </a:rPr>
              <a:t>Funktionalitäts- und Benutzertests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895577" y="3916059"/>
            <a:ext cx="4646603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2399">
                <a:solidFill>
                  <a:srgbClr val="303030"/>
                </a:solidFill>
                <a:latin typeface="DM Sans Bold"/>
              </a:rPr>
              <a:t>Projektleiter, Projektmanager</a:t>
            </a:r>
          </a:p>
          <a:p>
            <a:pPr algn="ctr">
              <a:lnSpc>
                <a:spcPts val="2432"/>
              </a:lnSpc>
            </a:pPr>
            <a:endParaRPr lang="en-US" sz="2399">
              <a:solidFill>
                <a:srgbClr val="303030"/>
              </a:solidFill>
              <a:latin typeface="DM Sans Bold"/>
            </a:endParaRPr>
          </a:p>
          <a:p>
            <a:pPr algn="ctr">
              <a:lnSpc>
                <a:spcPts val="2432"/>
              </a:lnSpc>
            </a:pPr>
            <a:endParaRPr lang="en-US" sz="2399">
              <a:solidFill>
                <a:srgbClr val="30303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2396054" y="-4783658"/>
            <a:ext cx="12393076" cy="19800359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>
            <a:off x="12206636" y="251497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1518866" y="1879422"/>
            <a:ext cx="7848753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Ablauf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der </a:t>
            </a: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Ideenfindung</a:t>
            </a:r>
            <a:endParaRPr lang="en-US" sz="9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827675" y="6386669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>
            <a:off x="7388621" y="-2309589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CBABB5-3097-C1B0-31C3-C24AA986313F}"/>
              </a:ext>
            </a:extLst>
          </p:cNvPr>
          <p:cNvSpPr txBox="1"/>
          <p:nvPr/>
        </p:nvSpPr>
        <p:spPr>
          <a:xfrm>
            <a:off x="1708390" y="594789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20160-C177-AF93-9CFC-B3584026A3CA}"/>
              </a:ext>
            </a:extLst>
          </p:cNvPr>
          <p:cNvSpPr txBox="1"/>
          <p:nvPr/>
        </p:nvSpPr>
        <p:spPr>
          <a:xfrm>
            <a:off x="1962300" y="5012372"/>
            <a:ext cx="935501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Kreativitätstechnik</a:t>
            </a:r>
            <a:r>
              <a:rPr lang="en-DE" sz="2800" dirty="0">
                <a:latin typeface="DM Sans" pitchFamily="2" charset="77"/>
              </a:rPr>
              <a:t>: Brain-Storm - Zuruffrage 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Hilfsmittel: Ideaboardz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 Ablauf: </a:t>
            </a:r>
          </a:p>
          <a:p>
            <a:r>
              <a:rPr lang="en-DE" sz="2800" dirty="0">
                <a:latin typeface="DM Sans" pitchFamily="2" charset="77"/>
              </a:rPr>
              <a:t>	+ Online-Meeting</a:t>
            </a:r>
          </a:p>
          <a:p>
            <a:r>
              <a:rPr lang="en-DE" sz="2800" dirty="0">
                <a:latin typeface="DM Sans" pitchFamily="2" charset="77"/>
              </a:rPr>
              <a:t>	+ Übungsstunde</a:t>
            </a:r>
          </a:p>
          <a:p>
            <a:endParaRPr lang="en-DE" sz="2800" dirty="0">
              <a:latin typeface="DM Sans" pitchFamily="2" charset="77"/>
            </a:endParaRPr>
          </a:p>
          <a:p>
            <a:r>
              <a:rPr lang="en-DE" sz="2800" dirty="0">
                <a:latin typeface="DM Sans" pitchFamily="2" charset="77"/>
              </a:rPr>
              <a:t>--&gt; Reflektion: </a:t>
            </a:r>
          </a:p>
          <a:p>
            <a:r>
              <a:rPr lang="en-DE" sz="2800" dirty="0">
                <a:latin typeface="DM Sans" pitchFamily="2" charset="77"/>
              </a:rPr>
              <a:t>	- schnelle Generierung von Ideen, Teamarbeit</a:t>
            </a:r>
          </a:p>
          <a:p>
            <a:r>
              <a:rPr lang="en-DE" sz="2800" dirty="0">
                <a:latin typeface="DM Sans" pitchFamily="2" charset="77"/>
              </a:rPr>
              <a:t>	- mangelnde Fokussierung, Quantität &gt; Qualität</a:t>
            </a: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  <a:p>
            <a:endParaRPr lang="en-DE" sz="2800" dirty="0">
              <a:latin typeface="DM Sans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BE3BC-2F76-D2BC-C7BC-B6AED46C72AA}"/>
              </a:ext>
            </a:extLst>
          </p:cNvPr>
          <p:cNvSpPr txBox="1"/>
          <p:nvPr/>
        </p:nvSpPr>
        <p:spPr>
          <a:xfrm>
            <a:off x="1518866" y="444816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1. Schritt: Sammlung von Ideen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301530-2814-6175-3421-A4DF917AB0CC}"/>
              </a:ext>
            </a:extLst>
          </p:cNvPr>
          <p:cNvSpPr txBox="1"/>
          <p:nvPr/>
        </p:nvSpPr>
        <p:spPr>
          <a:xfrm>
            <a:off x="1783612" y="5866816"/>
            <a:ext cx="126562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Technik:</a:t>
            </a:r>
            <a:r>
              <a:rPr lang="en-DE" sz="2800" dirty="0">
                <a:latin typeface="DM Sans" pitchFamily="2" charset="77"/>
              </a:rPr>
              <a:t> Abstimmung für vielversprechende Ideen von Teammitgliedern</a:t>
            </a:r>
          </a:p>
          <a:p>
            <a:r>
              <a:rPr lang="en-DE" sz="2800" dirty="0">
                <a:latin typeface="DM Sans" pitchFamily="2" charset="77"/>
              </a:rPr>
              <a:t>	</a:t>
            </a:r>
          </a:p>
          <a:p>
            <a:r>
              <a:rPr lang="en-DE" sz="2800" dirty="0">
                <a:latin typeface="DM Sans" pitchFamily="2" charset="77"/>
              </a:rPr>
              <a:t>- </a:t>
            </a:r>
            <a:r>
              <a:rPr lang="en-DE" sz="2800" u="sng" dirty="0">
                <a:latin typeface="DM Sans" pitchFamily="2" charset="77"/>
              </a:rPr>
              <a:t>Ablauf:</a:t>
            </a:r>
          </a:p>
          <a:p>
            <a:r>
              <a:rPr lang="en-DE" sz="2800" dirty="0">
                <a:latin typeface="DM Sans" pitchFamily="2" charset="77"/>
              </a:rPr>
              <a:t>	+ Übungsstunde, Online-Meeting</a:t>
            </a:r>
          </a:p>
          <a:p>
            <a:r>
              <a:rPr lang="en-DE" sz="2800" dirty="0">
                <a:latin typeface="DM Sans" pitchFamily="2" charset="77"/>
              </a:rPr>
              <a:t>	+ Besprechung des weiteren Potenzial zur Entwicklung jeder Idee</a:t>
            </a:r>
          </a:p>
          <a:p>
            <a:endParaRPr lang="en-DE" sz="2800" dirty="0">
              <a:latin typeface="DM Sans" pitchFamily="2" charset="77"/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en-DE" sz="2800" u="sng" dirty="0">
                <a:latin typeface="DM Sans" pitchFamily="2" charset="77"/>
              </a:rPr>
              <a:t>Reflektion</a:t>
            </a:r>
            <a:r>
              <a:rPr lang="en-DE" sz="2800" dirty="0">
                <a:latin typeface="DM Sans" pitchFamily="2" charset="77"/>
              </a:rPr>
              <a:t>: 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Teamengagement, gute Kombination von verschiedenen Methoden</a:t>
            </a:r>
          </a:p>
          <a:p>
            <a:pPr lvl="1"/>
            <a:r>
              <a:rPr lang="en-DE" sz="2800" dirty="0">
                <a:latin typeface="DM Sans" pitchFamily="2" charset="77"/>
              </a:rPr>
              <a:t>	- Konflikte, Zeitaufwand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C98013-765B-62D7-3DDA-F7AB910A2C21}"/>
              </a:ext>
            </a:extLst>
          </p:cNvPr>
          <p:cNvSpPr txBox="1"/>
          <p:nvPr/>
        </p:nvSpPr>
        <p:spPr>
          <a:xfrm>
            <a:off x="1454480" y="5686287"/>
            <a:ext cx="9355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b="1" dirty="0">
                <a:latin typeface="DM Sans" pitchFamily="2" charset="77"/>
              </a:rPr>
              <a:t>2. Schritt: Sammlung der wichtigsten 8 Ideen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035 0.027 0.00069 0.05416 0 -0.04337 " pathEditMode="relative" ptsTypes="AA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5" grpId="0"/>
      <p:bldP spid="22" grpId="0"/>
      <p:bldP spid="22" grpId="1"/>
      <p:bldP spid="22" grpId="2"/>
      <p:bldP spid="22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585399" y="429895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Nutzenbetrachtung</a:t>
            </a:r>
          </a:p>
        </p:txBody>
      </p:sp>
      <p:sp>
        <p:nvSpPr>
          <p:cNvPr id="4" name="Freeform 4"/>
          <p:cNvSpPr/>
          <p:nvPr/>
        </p:nvSpPr>
        <p:spPr>
          <a:xfrm rot="-72344">
            <a:off x="-523608" y="1768481"/>
            <a:ext cx="19800434" cy="8748192"/>
          </a:xfrm>
          <a:custGeom>
            <a:avLst/>
            <a:gdLst/>
            <a:ahLst/>
            <a:cxnLst/>
            <a:rect l="l" t="t" r="r" b="b"/>
            <a:pathLst>
              <a:path w="19800434" h="8748192">
                <a:moveTo>
                  <a:pt x="0" y="0"/>
                </a:moveTo>
                <a:lnTo>
                  <a:pt x="19800434" y="0"/>
                </a:lnTo>
                <a:lnTo>
                  <a:pt x="19800434" y="8748191"/>
                </a:lnTo>
                <a:lnTo>
                  <a:pt x="0" y="8748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TextBox 5"/>
          <p:cNvSpPr txBox="1"/>
          <p:nvPr/>
        </p:nvSpPr>
        <p:spPr>
          <a:xfrm>
            <a:off x="3342643" y="2163921"/>
            <a:ext cx="13476521" cy="807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75644" lvl="1">
              <a:lnSpc>
                <a:spcPts val="5617"/>
              </a:lnSpc>
            </a:pPr>
            <a:r>
              <a:rPr lang="en-US" sz="2553" u="sng" dirty="0">
                <a:solidFill>
                  <a:srgbClr val="000000"/>
                </a:solidFill>
                <a:latin typeface="DM Sans Bold"/>
              </a:rPr>
              <a:t>1. </a:t>
            </a:r>
            <a:r>
              <a:rPr lang="en-US" sz="2553" u="sng" dirty="0" err="1">
                <a:solidFill>
                  <a:srgbClr val="000000"/>
                </a:solidFill>
                <a:latin typeface="DM Sans Bold"/>
              </a:rPr>
              <a:t>Benutzer</a:t>
            </a:r>
            <a:r>
              <a:rPr lang="en-US" sz="2553" u="sng" dirty="0">
                <a:solidFill>
                  <a:srgbClr val="000000"/>
                </a:solidFill>
                <a:latin typeface="DM Sans Bold"/>
              </a:rPr>
              <a:t>:</a:t>
            </a:r>
          </a:p>
          <a:p>
            <a:pPr marL="507672" lvl="1" indent="-253836">
              <a:lnSpc>
                <a:spcPts val="5173"/>
              </a:lnSpc>
              <a:buFont typeface="Arial"/>
              <a:buChar char="•"/>
            </a:pPr>
            <a:r>
              <a:rPr lang="en-US" sz="2351" u="sng" dirty="0" err="1">
                <a:solidFill>
                  <a:srgbClr val="000000"/>
                </a:solidFill>
                <a:latin typeface="DM Sans"/>
              </a:rPr>
              <a:t>Studenten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individuelle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Lernerfahrung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Effizienzsteigerung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Flexibilität</a:t>
            </a:r>
            <a:endParaRPr lang="en-US" sz="2351" dirty="0">
              <a:solidFill>
                <a:srgbClr val="000000"/>
              </a:solidFill>
              <a:latin typeface="DM Sans"/>
            </a:endParaRPr>
          </a:p>
          <a:p>
            <a:pPr marL="507672" lvl="1" indent="-253836">
              <a:lnSpc>
                <a:spcPts val="5173"/>
              </a:lnSpc>
              <a:buFont typeface="Arial"/>
              <a:buChar char="•"/>
            </a:pPr>
            <a:r>
              <a:rPr lang="en-US" sz="2351" u="sng" dirty="0" err="1">
                <a:solidFill>
                  <a:srgbClr val="000000"/>
                </a:solidFill>
                <a:latin typeface="DM Sans"/>
              </a:rPr>
              <a:t>Bildungsorganisation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Qualitätsverbesserung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Wettbewerbsvorteil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langfristige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Partnerschaft</a:t>
            </a:r>
            <a:endParaRPr lang="en-US" sz="2351" dirty="0">
              <a:solidFill>
                <a:srgbClr val="000000"/>
              </a:solidFill>
              <a:latin typeface="DM Sans"/>
            </a:endParaRPr>
          </a:p>
          <a:p>
            <a:pPr marL="507672" lvl="1" indent="-253836">
              <a:lnSpc>
                <a:spcPts val="5173"/>
              </a:lnSpc>
              <a:buFont typeface="Arial"/>
              <a:buChar char="•"/>
            </a:pPr>
            <a:r>
              <a:rPr lang="en-US" sz="2351" u="sng" dirty="0" err="1">
                <a:solidFill>
                  <a:srgbClr val="000000"/>
                </a:solidFill>
                <a:latin typeface="DM Sans"/>
              </a:rPr>
              <a:t>Dozenten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personalisierte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Unterstützung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Effizienzsteigerung</a:t>
            </a:r>
            <a:endParaRPr lang="en-US" sz="2351" dirty="0">
              <a:solidFill>
                <a:srgbClr val="000000"/>
              </a:solidFill>
              <a:latin typeface="DM Sans"/>
            </a:endParaRPr>
          </a:p>
          <a:p>
            <a:pPr marL="275644" lvl="1">
              <a:lnSpc>
                <a:spcPts val="5617"/>
              </a:lnSpc>
            </a:pPr>
            <a:r>
              <a:rPr lang="en-US" sz="2553" u="sng" dirty="0">
                <a:solidFill>
                  <a:srgbClr val="000000"/>
                </a:solidFill>
                <a:latin typeface="DM Sans Bold"/>
              </a:rPr>
              <a:t>2. </a:t>
            </a:r>
            <a:r>
              <a:rPr lang="en-US" sz="2553" u="sng" dirty="0" err="1">
                <a:solidFill>
                  <a:srgbClr val="000000"/>
                </a:solidFill>
                <a:latin typeface="DM Sans Bold"/>
              </a:rPr>
              <a:t>Entwickler</a:t>
            </a:r>
            <a:r>
              <a:rPr lang="en-US" sz="2553" u="sng" dirty="0">
                <a:solidFill>
                  <a:srgbClr val="000000"/>
                </a:solidFill>
                <a:latin typeface="DM Sans Bold"/>
              </a:rPr>
              <a:t>:</a:t>
            </a:r>
          </a:p>
          <a:p>
            <a:pPr marL="507672" lvl="1" indent="-253836">
              <a:lnSpc>
                <a:spcPts val="5173"/>
              </a:lnSpc>
              <a:buFont typeface="Arial"/>
              <a:buChar char="•"/>
            </a:pPr>
            <a:r>
              <a:rPr lang="en-US" sz="2351" u="sng" dirty="0" err="1">
                <a:solidFill>
                  <a:srgbClr val="000000"/>
                </a:solidFill>
                <a:latin typeface="DM Sans"/>
              </a:rPr>
              <a:t>Projektmanager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Erfahrung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in der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Leitung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komplexer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Projekte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Stakeholder management</a:t>
            </a:r>
          </a:p>
          <a:p>
            <a:pPr marL="507672" lvl="1" indent="-253836">
              <a:lnSpc>
                <a:spcPts val="5173"/>
              </a:lnSpc>
              <a:buFont typeface="Arial"/>
              <a:buChar char="•"/>
            </a:pPr>
            <a:r>
              <a:rPr lang="en-US" sz="2351" u="sng" dirty="0" err="1">
                <a:solidFill>
                  <a:srgbClr val="000000"/>
                </a:solidFill>
                <a:latin typeface="DM Sans"/>
              </a:rPr>
              <a:t>Entwickler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: innovative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Projekterfahrung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berufliche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Entwicklung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Integration von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Kreativitäten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Implementierung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 und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Optimierung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fortschittlicher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KI-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Algorithmen</a:t>
            </a:r>
            <a:endParaRPr lang="en-US" sz="2351" dirty="0">
              <a:solidFill>
                <a:srgbClr val="000000"/>
              </a:solidFill>
              <a:latin typeface="DM Sans"/>
            </a:endParaRPr>
          </a:p>
          <a:p>
            <a:pPr marL="275644" lvl="1">
              <a:lnSpc>
                <a:spcPts val="5617"/>
              </a:lnSpc>
            </a:pPr>
            <a:r>
              <a:rPr lang="en-US" sz="2553" u="sng" dirty="0">
                <a:solidFill>
                  <a:srgbClr val="000000"/>
                </a:solidFill>
                <a:latin typeface="DM Sans Bold"/>
              </a:rPr>
              <a:t>3. </a:t>
            </a:r>
            <a:r>
              <a:rPr lang="en-US" sz="2553" u="sng" dirty="0" err="1">
                <a:solidFill>
                  <a:srgbClr val="000000"/>
                </a:solidFill>
                <a:latin typeface="DM Sans Bold"/>
              </a:rPr>
              <a:t>sonstige</a:t>
            </a:r>
            <a:r>
              <a:rPr lang="en-US" sz="2553" u="sng" dirty="0">
                <a:solidFill>
                  <a:srgbClr val="000000"/>
                </a:solidFill>
                <a:latin typeface="DM Sans Bold"/>
              </a:rPr>
              <a:t> Gruppe</a:t>
            </a:r>
          </a:p>
          <a:p>
            <a:pPr marL="507672" lvl="1" indent="-253836">
              <a:lnSpc>
                <a:spcPts val="5173"/>
              </a:lnSpc>
              <a:buFont typeface="Arial"/>
              <a:buChar char="•"/>
            </a:pPr>
            <a:r>
              <a:rPr lang="en-US" sz="2351" u="sng" dirty="0" err="1">
                <a:solidFill>
                  <a:srgbClr val="000000"/>
                </a:solidFill>
                <a:latin typeface="DM Sans"/>
              </a:rPr>
              <a:t>Investoren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Rendite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auf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Investition</a:t>
            </a:r>
            <a:endParaRPr lang="en-US" sz="2351" dirty="0">
              <a:solidFill>
                <a:srgbClr val="000000"/>
              </a:solidFill>
              <a:latin typeface="DM Sans"/>
            </a:endParaRPr>
          </a:p>
          <a:p>
            <a:pPr marL="507672" lvl="1" indent="-253836">
              <a:lnSpc>
                <a:spcPts val="5173"/>
              </a:lnSpc>
              <a:buFont typeface="Arial"/>
              <a:buChar char="•"/>
            </a:pPr>
            <a:r>
              <a:rPr lang="en-US" sz="2351" u="sng" dirty="0" err="1">
                <a:solidFill>
                  <a:srgbClr val="000000"/>
                </a:solidFill>
                <a:latin typeface="DM Sans"/>
              </a:rPr>
              <a:t>Lieferanten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langfristige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Partnerschaften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Markenexposition</a:t>
            </a:r>
            <a:endParaRPr lang="en-US" sz="2351" dirty="0">
              <a:solidFill>
                <a:srgbClr val="000000"/>
              </a:solidFill>
              <a:latin typeface="DM Sans"/>
            </a:endParaRPr>
          </a:p>
          <a:p>
            <a:pPr marL="507672" lvl="1" indent="-253836">
              <a:lnSpc>
                <a:spcPts val="5173"/>
              </a:lnSpc>
              <a:buFont typeface="Arial"/>
              <a:buChar char="•"/>
            </a:pPr>
            <a:r>
              <a:rPr lang="en-US" sz="2351" u="sng" dirty="0">
                <a:solidFill>
                  <a:srgbClr val="000000"/>
                </a:solidFill>
                <a:latin typeface="DM Sans"/>
              </a:rPr>
              <a:t>Stadt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Bildungsförderung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technologischer</a:t>
            </a:r>
            <a:r>
              <a:rPr lang="en-US" sz="235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351" dirty="0" err="1">
                <a:solidFill>
                  <a:srgbClr val="000000"/>
                </a:solidFill>
                <a:latin typeface="DM Sans"/>
              </a:rPr>
              <a:t>Fortschritt</a:t>
            </a:r>
            <a:endParaRPr lang="en-US" sz="2351" dirty="0">
              <a:solidFill>
                <a:srgbClr val="000000"/>
              </a:solidFill>
              <a:latin typeface="DM Sans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6D94F9-9296-B176-10A6-E277E0C58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0762" y="2831441"/>
            <a:ext cx="15265400" cy="85867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black spots&#10;&#10;Description automatically generated">
            <a:extLst>
              <a:ext uri="{FF2B5EF4-FFF2-40B4-BE49-F238E27FC236}">
                <a16:creationId xmlns:a16="http://schemas.microsoft.com/office/drawing/2014/main" id="{C9AB22DE-2E8B-78F6-098B-B0AF16F80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E5C9B6D9-320C-3BEB-A0C8-FC147A3586B3}"/>
              </a:ext>
            </a:extLst>
          </p:cNvPr>
          <p:cNvSpPr txBox="1"/>
          <p:nvPr/>
        </p:nvSpPr>
        <p:spPr>
          <a:xfrm>
            <a:off x="457200" y="419100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 dirty="0" err="1">
                <a:solidFill>
                  <a:srgbClr val="2E2C7F"/>
                </a:solidFill>
                <a:latin typeface="Gagalin"/>
              </a:rPr>
              <a:t>Stakeholderanalyse</a:t>
            </a:r>
            <a:endParaRPr lang="en-US" sz="10400" dirty="0">
              <a:solidFill>
                <a:srgbClr val="2E2C7F"/>
              </a:solidFill>
              <a:latin typeface="Gagalin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C695E2E-61C4-5EDE-8346-481595F2D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116643"/>
              </p:ext>
            </p:extLst>
          </p:nvPr>
        </p:nvGraphicFramePr>
        <p:xfrm>
          <a:off x="228600" y="1807211"/>
          <a:ext cx="17830797" cy="775315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66713">
                  <a:extLst>
                    <a:ext uri="{9D8B030D-6E8A-4147-A177-3AD203B41FA5}">
                      <a16:colId xmlns:a16="http://schemas.microsoft.com/office/drawing/2014/main" val="2785814827"/>
                    </a:ext>
                  </a:extLst>
                </a:gridCol>
                <a:gridCol w="1840818">
                  <a:extLst>
                    <a:ext uri="{9D8B030D-6E8A-4147-A177-3AD203B41FA5}">
                      <a16:colId xmlns:a16="http://schemas.microsoft.com/office/drawing/2014/main" val="4211973722"/>
                    </a:ext>
                  </a:extLst>
                </a:gridCol>
                <a:gridCol w="1579944">
                  <a:extLst>
                    <a:ext uri="{9D8B030D-6E8A-4147-A177-3AD203B41FA5}">
                      <a16:colId xmlns:a16="http://schemas.microsoft.com/office/drawing/2014/main" val="2987194477"/>
                    </a:ext>
                  </a:extLst>
                </a:gridCol>
                <a:gridCol w="1279003">
                  <a:extLst>
                    <a:ext uri="{9D8B030D-6E8A-4147-A177-3AD203B41FA5}">
                      <a16:colId xmlns:a16="http://schemas.microsoft.com/office/drawing/2014/main" val="701987119"/>
                    </a:ext>
                  </a:extLst>
                </a:gridCol>
                <a:gridCol w="1730415">
                  <a:extLst>
                    <a:ext uri="{9D8B030D-6E8A-4147-A177-3AD203B41FA5}">
                      <a16:colId xmlns:a16="http://schemas.microsoft.com/office/drawing/2014/main" val="2542378286"/>
                    </a:ext>
                  </a:extLst>
                </a:gridCol>
                <a:gridCol w="1860949">
                  <a:extLst>
                    <a:ext uri="{9D8B030D-6E8A-4147-A177-3AD203B41FA5}">
                      <a16:colId xmlns:a16="http://schemas.microsoft.com/office/drawing/2014/main" val="1282787115"/>
                    </a:ext>
                  </a:extLst>
                </a:gridCol>
                <a:gridCol w="1374175">
                  <a:extLst>
                    <a:ext uri="{9D8B030D-6E8A-4147-A177-3AD203B41FA5}">
                      <a16:colId xmlns:a16="http://schemas.microsoft.com/office/drawing/2014/main" val="2926382315"/>
                    </a:ext>
                  </a:extLst>
                </a:gridCol>
                <a:gridCol w="7598780">
                  <a:extLst>
                    <a:ext uri="{9D8B030D-6E8A-4147-A177-3AD203B41FA5}">
                      <a16:colId xmlns:a16="http://schemas.microsoft.com/office/drawing/2014/main" val="1179160249"/>
                    </a:ext>
                  </a:extLst>
                </a:gridCol>
              </a:tblGrid>
              <a:tr h="106460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Nr.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Stakeholder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>
                          <a:effectLst/>
                        </a:rPr>
                        <a:t>(</a:t>
                      </a:r>
                      <a:r>
                        <a:rPr lang="en-GB" sz="1600" b="1" u="none" strike="noStrike" dirty="0" err="1">
                          <a:effectLst/>
                        </a:rPr>
                        <a:t>Einzelperson</a:t>
                      </a:r>
                      <a:r>
                        <a:rPr lang="en-GB" sz="1600" b="1" u="none" strike="noStrike" dirty="0">
                          <a:effectLst/>
                        </a:rPr>
                        <a:t> 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 err="1">
                          <a:effectLst/>
                        </a:rPr>
                        <a:t>oder</a:t>
                      </a:r>
                      <a:r>
                        <a:rPr lang="en-GB" sz="1600" b="1" u="none" strike="noStrike" dirty="0">
                          <a:effectLst/>
                        </a:rPr>
                        <a:t> Gruppe)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Einstellung</a:t>
                      </a:r>
                      <a:r>
                        <a:rPr lang="en-GB" sz="1600" b="1" u="none" strike="noStrike" dirty="0">
                          <a:effectLst/>
                        </a:rPr>
                        <a:t> 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 err="1">
                          <a:effectLst/>
                        </a:rPr>
                        <a:t>zum</a:t>
                      </a:r>
                      <a:r>
                        <a:rPr lang="en-GB" sz="1600" b="1" u="none" strike="noStrike" dirty="0">
                          <a:effectLst/>
                        </a:rPr>
                        <a:t> </a:t>
                      </a:r>
                      <a:r>
                        <a:rPr lang="en-GB" sz="1600" b="1" u="none" strike="noStrike" dirty="0" err="1">
                          <a:effectLst/>
                        </a:rPr>
                        <a:t>Projekt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>
                          <a:effectLst/>
                        </a:rPr>
                        <a:t>(+, -, 0)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Erwartungen</a:t>
                      </a:r>
                      <a:r>
                        <a:rPr lang="en-GB" sz="1600" b="1" u="none" strike="noStrike" dirty="0">
                          <a:effectLst/>
                        </a:rPr>
                        <a:t> (+)/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 err="1">
                          <a:effectLst/>
                        </a:rPr>
                        <a:t>Befürchtungen</a:t>
                      </a:r>
                      <a:r>
                        <a:rPr lang="en-GB" sz="1600" b="1" u="none" strike="noStrike" dirty="0">
                          <a:effectLst/>
                        </a:rPr>
                        <a:t> (-) 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Betroffenheit</a:t>
                      </a:r>
                      <a:r>
                        <a:rPr lang="en-GB" sz="1600" b="1" u="none" strike="noStrike" dirty="0">
                          <a:effectLst/>
                        </a:rPr>
                        <a:t> / 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>
                          <a:effectLst/>
                        </a:rPr>
                        <a:t>Interesse am 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 err="1">
                          <a:effectLst/>
                        </a:rPr>
                        <a:t>Projektergebnis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>
                          <a:effectLst/>
                        </a:rPr>
                        <a:t>(Hoch, Mittel, Gering)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Macht</a:t>
                      </a:r>
                      <a:r>
                        <a:rPr lang="en-GB" sz="1600" b="1" u="none" strike="noStrike" dirty="0">
                          <a:effectLst/>
                        </a:rPr>
                        <a:t>/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 err="1">
                          <a:effectLst/>
                        </a:rPr>
                        <a:t>Einfluss</a:t>
                      </a:r>
                      <a:r>
                        <a:rPr lang="en-GB" sz="1600" b="1" u="none" strike="noStrike" dirty="0">
                          <a:effectLst/>
                        </a:rPr>
                        <a:t> auf 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>
                          <a:effectLst/>
                        </a:rPr>
                        <a:t>das </a:t>
                      </a:r>
                      <a:r>
                        <a:rPr lang="en-GB" sz="1600" b="1" u="none" strike="noStrike" dirty="0" err="1">
                          <a:effectLst/>
                        </a:rPr>
                        <a:t>Projekt</a:t>
                      </a:r>
                      <a:br>
                        <a:rPr lang="en-GB" sz="1600" b="1" u="none" strike="noStrike" dirty="0">
                          <a:effectLst/>
                        </a:rPr>
                      </a:br>
                      <a:r>
                        <a:rPr lang="en-GB" sz="1600" b="1" u="none" strike="noStrike" dirty="0">
                          <a:effectLst/>
                        </a:rPr>
                        <a:t>(Hoch, Mittel, Gering)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Maßnahmen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GB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96330489"/>
                  </a:ext>
                </a:extLst>
              </a:tr>
              <a:tr h="533400">
                <a:tc vMerge="1">
                  <a:txBody>
                    <a:bodyPr/>
                    <a:lstStyle/>
                    <a:p>
                      <a:pPr algn="ctr" fontAlgn="ctr"/>
                      <a:endParaRPr lang="en-GB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>
                          <a:effectLst/>
                        </a:rPr>
                        <a:t>Art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Maßnahme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5195366"/>
                  </a:ext>
                </a:extLst>
              </a:tr>
              <a:tr h="22816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1</a:t>
                      </a:r>
                      <a:endParaRPr lang="en-DE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Kunden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0555545"/>
                  </a:ext>
                </a:extLst>
              </a:tr>
              <a:tr h="45632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1.1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Studenten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“+“ 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Feedback 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Teilnahme</a:t>
                      </a:r>
                      <a:r>
                        <a:rPr lang="en-GB" sz="1600" u="none" strike="noStrike" dirty="0">
                          <a:effectLst/>
                        </a:rPr>
                        <a:t> an Design- und Usability-Tests, um </a:t>
                      </a:r>
                      <a:r>
                        <a:rPr lang="en-GB" sz="1600" u="none" strike="noStrike" dirty="0" err="1">
                          <a:effectLst/>
                        </a:rPr>
                        <a:t>sicherzustellen</a:t>
                      </a:r>
                      <a:r>
                        <a:rPr lang="en-GB" sz="1600" u="none" strike="noStrike" dirty="0">
                          <a:effectLst/>
                        </a:rPr>
                        <a:t>, </a:t>
                      </a:r>
                      <a:r>
                        <a:rPr lang="en-GB" sz="1600" u="none" strike="noStrike" dirty="0" err="1">
                          <a:effectLst/>
                        </a:rPr>
                        <a:t>dass</a:t>
                      </a:r>
                      <a:r>
                        <a:rPr lang="en-GB" sz="1600" u="none" strike="noStrike" dirty="0">
                          <a:effectLst/>
                        </a:rPr>
                        <a:t> die </a:t>
                      </a:r>
                      <a:r>
                        <a:rPr lang="en-GB" sz="1600" u="none" strike="noStrike" dirty="0" err="1">
                          <a:effectLst/>
                        </a:rPr>
                        <a:t>Anwendungen</a:t>
                      </a:r>
                      <a:r>
                        <a:rPr lang="en-GB" sz="1600" u="none" strike="noStrike" dirty="0">
                          <a:effectLst/>
                        </a:rPr>
                        <a:t> den </a:t>
                      </a:r>
                      <a:r>
                        <a:rPr lang="en-GB" sz="1600" u="none" strike="noStrike" dirty="0" err="1">
                          <a:effectLst/>
                        </a:rPr>
                        <a:t>Bedürfnissen</a:t>
                      </a:r>
                      <a:r>
                        <a:rPr lang="en-GB" sz="1600" u="none" strike="noStrike" dirty="0">
                          <a:effectLst/>
                        </a:rPr>
                        <a:t> der </a:t>
                      </a:r>
                      <a:r>
                        <a:rPr lang="en-GB" sz="1600" u="none" strike="noStrike" dirty="0" err="1">
                          <a:effectLst/>
                        </a:rPr>
                        <a:t>Studenten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entsprechen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001033"/>
                  </a:ext>
                </a:extLst>
              </a:tr>
              <a:tr h="45632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1.2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Universitäten 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Schulung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Informationsveranstaltungen und Workshops, um die Studenten über das Projekt zu informieren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47643"/>
                  </a:ext>
                </a:extLst>
              </a:tr>
              <a:tr h="22816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1.3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Professoren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"-"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Schulung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den prof </a:t>
                      </a:r>
                      <a:r>
                        <a:rPr lang="en-GB" sz="1600" u="none" strike="noStrike" dirty="0" err="1">
                          <a:effectLst/>
                        </a:rPr>
                        <a:t>mit</a:t>
                      </a:r>
                      <a:r>
                        <a:rPr lang="en-GB" sz="1600" u="none" strike="noStrike" dirty="0">
                          <a:effectLst/>
                        </a:rPr>
                        <a:t> der </a:t>
                      </a:r>
                      <a:r>
                        <a:rPr lang="en-GB" sz="1600" u="none" strike="noStrike" dirty="0" err="1">
                          <a:effectLst/>
                        </a:rPr>
                        <a:t>Schulung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überzeugen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559524"/>
                  </a:ext>
                </a:extLst>
              </a:tr>
              <a:tr h="33470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1.4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Angestellte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Gering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Strategische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Mitarbeiterschulungen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zur</a:t>
                      </a:r>
                      <a:r>
                        <a:rPr lang="en-GB" sz="1600" u="none" strike="noStrike" dirty="0">
                          <a:effectLst/>
                        </a:rPr>
                        <a:t> Integration des </a:t>
                      </a:r>
                      <a:r>
                        <a:rPr lang="en-GB" sz="1600" u="none" strike="noStrike" dirty="0" err="1">
                          <a:effectLst/>
                        </a:rPr>
                        <a:t>Projekts</a:t>
                      </a:r>
                      <a:r>
                        <a:rPr lang="en-GB" sz="1600" u="none" strike="noStrike" dirty="0">
                          <a:effectLst/>
                        </a:rPr>
                        <a:t> in den </a:t>
                      </a:r>
                      <a:r>
                        <a:rPr lang="en-GB" sz="1600" u="none" strike="noStrike" dirty="0" err="1">
                          <a:effectLst/>
                        </a:rPr>
                        <a:t>Bildungsbetrieb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423020"/>
                  </a:ext>
                </a:extLst>
              </a:tr>
              <a:tr h="33470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1.5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Bildungsorganisation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Strategische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Strategische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Planung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F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84994"/>
                  </a:ext>
                </a:extLst>
              </a:tr>
              <a:tr h="22816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2</a:t>
                      </a:r>
                      <a:endParaRPr lang="en-DE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Projektmitarbeiter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3869222"/>
                  </a:ext>
                </a:extLst>
              </a:tr>
              <a:tr h="33470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2.1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Softwareentwickler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Technische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Regelmäßige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Abstimmungen</a:t>
                      </a:r>
                      <a:r>
                        <a:rPr lang="en-GB" sz="1600" u="none" strike="noStrike" dirty="0">
                          <a:effectLst/>
                        </a:rPr>
                        <a:t> und Updates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837424"/>
                  </a:ext>
                </a:extLst>
              </a:tr>
              <a:tr h="22816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2.2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Projektleiter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Leitung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Projektbesprechungen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führen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344211"/>
                  </a:ext>
                </a:extLst>
              </a:tr>
              <a:tr h="33470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2.3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Projektmanager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Kommunikation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Klare</a:t>
                      </a:r>
                      <a:r>
                        <a:rPr lang="en-GB" sz="1600" u="none" strike="noStrike" dirty="0">
                          <a:effectLst/>
                        </a:rPr>
                        <a:t> Definition von </a:t>
                      </a:r>
                      <a:r>
                        <a:rPr lang="en-GB" sz="1600" u="none" strike="noStrike" dirty="0" err="1">
                          <a:effectLst/>
                        </a:rPr>
                        <a:t>Verantwortlichkeiten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9575829"/>
                  </a:ext>
                </a:extLst>
              </a:tr>
              <a:tr h="33470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2.4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Designer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Technische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Gestaltung</a:t>
                      </a:r>
                      <a:r>
                        <a:rPr lang="en-GB" sz="1600" u="none" strike="noStrike" dirty="0">
                          <a:effectLst/>
                        </a:rPr>
                        <a:t> von </a:t>
                      </a:r>
                      <a:r>
                        <a:rPr lang="en-GB" sz="1600" u="none" strike="noStrike" dirty="0" err="1">
                          <a:effectLst/>
                        </a:rPr>
                        <a:t>Benutzeroberflächen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939328"/>
                  </a:ext>
                </a:extLst>
              </a:tr>
              <a:tr h="33470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2.5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>
                          <a:effectLst/>
                        </a:rPr>
                        <a:t>Systemarchitektur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Technische</a:t>
                      </a:r>
                      <a:endParaRPr lang="en-GB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Systemintegration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261445"/>
                  </a:ext>
                </a:extLst>
              </a:tr>
              <a:tr h="334708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2.6</a:t>
                      </a:r>
                      <a:endParaRPr lang="en-DE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KI-</a:t>
                      </a:r>
                      <a:r>
                        <a:rPr lang="en-GB" sz="1600" u="none" strike="noStrike" dirty="0" err="1">
                          <a:effectLst/>
                        </a:rPr>
                        <a:t>Experten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Technische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Integration von KI-</a:t>
                      </a:r>
                      <a:r>
                        <a:rPr lang="en-GB" sz="1600" u="none" strike="noStrike" dirty="0" err="1">
                          <a:effectLst/>
                        </a:rPr>
                        <a:t>Technologien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B8F7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593219"/>
                  </a:ext>
                </a:extLst>
              </a:tr>
              <a:tr h="22816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b="1" u="none" strike="noStrike" dirty="0">
                          <a:effectLst/>
                        </a:rPr>
                        <a:t>3</a:t>
                      </a:r>
                      <a:endParaRPr lang="en-DE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GB" sz="1600" b="1" u="none" strike="noStrike" dirty="0" err="1">
                          <a:effectLst/>
                        </a:rPr>
                        <a:t>Sonstige</a:t>
                      </a:r>
                      <a:r>
                        <a:rPr lang="en-GB" sz="1600" b="1" u="none" strike="noStrike" dirty="0">
                          <a:effectLst/>
                        </a:rPr>
                        <a:t> </a:t>
                      </a:r>
                      <a:r>
                        <a:rPr lang="en-GB" sz="1600" b="1" u="none" strike="noStrike" dirty="0" err="1">
                          <a:effectLst/>
                        </a:rPr>
                        <a:t>Interessegruppe</a:t>
                      </a:r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GB" sz="16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69775302"/>
                  </a:ext>
                </a:extLst>
              </a:tr>
              <a:tr h="45632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3.1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Geldgeber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Zusammen-arbeit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Einbindung</a:t>
                      </a:r>
                      <a:r>
                        <a:rPr lang="en-GB" sz="1600" u="none" strike="noStrike" dirty="0">
                          <a:effectLst/>
                        </a:rPr>
                        <a:t> in </a:t>
                      </a:r>
                      <a:r>
                        <a:rPr lang="en-GB" sz="1600" u="none" strike="noStrike" dirty="0" err="1">
                          <a:effectLst/>
                        </a:rPr>
                        <a:t>strategische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Entscheidungen</a:t>
                      </a:r>
                      <a:r>
                        <a:rPr lang="en-GB" sz="1600" u="none" strike="noStrike" dirty="0">
                          <a:effectLst/>
                        </a:rPr>
                        <a:t> und </a:t>
                      </a:r>
                      <a:r>
                        <a:rPr lang="en-GB" sz="1600" u="none" strike="noStrike" dirty="0" err="1">
                          <a:effectLst/>
                        </a:rPr>
                        <a:t>Planungen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635078"/>
                  </a:ext>
                </a:extLst>
              </a:tr>
              <a:tr h="45632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3.2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>
                          <a:effectLst/>
                        </a:rPr>
                        <a:t>Stadt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Gering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Zusammen-arbeit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Öffentliche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Informationskampagnen</a:t>
                      </a:r>
                      <a:r>
                        <a:rPr lang="en-GB" sz="1600" u="none" strike="noStrike" dirty="0">
                          <a:effectLst/>
                        </a:rPr>
                        <a:t> , um das </a:t>
                      </a:r>
                      <a:r>
                        <a:rPr lang="en-GB" sz="1600" u="none" strike="noStrike" dirty="0" err="1">
                          <a:effectLst/>
                        </a:rPr>
                        <a:t>Verständnis</a:t>
                      </a:r>
                      <a:r>
                        <a:rPr lang="en-GB" sz="1600" u="none" strike="noStrike" dirty="0">
                          <a:effectLst/>
                        </a:rPr>
                        <a:t> und die </a:t>
                      </a:r>
                      <a:r>
                        <a:rPr lang="en-GB" sz="1600" u="none" strike="noStrike" dirty="0" err="1">
                          <a:effectLst/>
                        </a:rPr>
                        <a:t>Akzeptanz</a:t>
                      </a:r>
                      <a:r>
                        <a:rPr lang="en-GB" sz="1600" u="none" strike="noStrike" dirty="0">
                          <a:effectLst/>
                        </a:rPr>
                        <a:t> für das </a:t>
                      </a:r>
                      <a:r>
                        <a:rPr lang="en-GB" sz="1600" u="none" strike="noStrike" dirty="0" err="1">
                          <a:effectLst/>
                        </a:rPr>
                        <a:t>Projekt</a:t>
                      </a:r>
                      <a:r>
                        <a:rPr lang="en-GB" sz="1600" u="none" strike="noStrike" dirty="0">
                          <a:effectLst/>
                        </a:rPr>
                        <a:t> in der Stadt </a:t>
                      </a:r>
                      <a:r>
                        <a:rPr lang="en-GB" sz="1600" u="none" strike="noStrike" dirty="0" err="1">
                          <a:effectLst/>
                        </a:rPr>
                        <a:t>zu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fördern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1462774"/>
                  </a:ext>
                </a:extLst>
              </a:tr>
              <a:tr h="456321"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>
                          <a:effectLst/>
                        </a:rPr>
                        <a:t>3.3</a:t>
                      </a:r>
                      <a:endParaRPr lang="en-DE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600" u="none" strike="noStrike" dirty="0" err="1">
                          <a:effectLst/>
                        </a:rPr>
                        <a:t>Lieferanten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</a:rPr>
                        <a:t>"+"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Mittel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>
                          <a:effectLst/>
                        </a:rPr>
                        <a:t>Hoch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Zusammen-arbeit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u="none" strike="noStrike" dirty="0" err="1">
                          <a:effectLst/>
                        </a:rPr>
                        <a:t>Einbindung</a:t>
                      </a:r>
                      <a:r>
                        <a:rPr lang="en-GB" sz="1600" u="none" strike="noStrike" dirty="0">
                          <a:effectLst/>
                        </a:rPr>
                        <a:t> in </a:t>
                      </a:r>
                      <a:r>
                        <a:rPr lang="en-GB" sz="1600" u="none" strike="noStrike" dirty="0" err="1">
                          <a:effectLst/>
                        </a:rPr>
                        <a:t>Planungsphasen</a:t>
                      </a:r>
                      <a:r>
                        <a:rPr lang="en-GB" sz="1600" u="none" strike="noStrike" dirty="0">
                          <a:effectLst/>
                        </a:rPr>
                        <a:t>, </a:t>
                      </a:r>
                      <a:r>
                        <a:rPr lang="en-GB" sz="1600" u="none" strike="noStrike" dirty="0" err="1">
                          <a:effectLst/>
                        </a:rPr>
                        <a:t>gemeinsame</a:t>
                      </a:r>
                      <a:r>
                        <a:rPr lang="en-GB" sz="1600" u="none" strike="noStrike" dirty="0">
                          <a:effectLst/>
                        </a:rPr>
                        <a:t> </a:t>
                      </a:r>
                      <a:r>
                        <a:rPr lang="en-GB" sz="1600" u="none" strike="noStrike" dirty="0" err="1">
                          <a:effectLst/>
                        </a:rPr>
                        <a:t>Entwicklung</a:t>
                      </a:r>
                      <a:r>
                        <a:rPr lang="en-GB" sz="1600" u="none" strike="noStrike" dirty="0">
                          <a:effectLst/>
                        </a:rPr>
                        <a:t> von </a:t>
                      </a:r>
                      <a:r>
                        <a:rPr lang="en-GB" sz="1600" u="none" strike="noStrike" dirty="0" err="1">
                          <a:effectLst/>
                        </a:rPr>
                        <a:t>Lieferplänen</a:t>
                      </a:r>
                      <a:endParaRPr lang="en-GB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84E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6819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spots&#10;&#10;Description automatically generated">
            <a:extLst>
              <a:ext uri="{FF2B5EF4-FFF2-40B4-BE49-F238E27FC236}">
                <a16:creationId xmlns:a16="http://schemas.microsoft.com/office/drawing/2014/main" id="{BF4A3264-5887-621C-AF56-C50BBBF5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" y="0"/>
            <a:ext cx="18288000" cy="1028700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4565EB5-BF19-0AE3-359E-94C325CCBB52}"/>
              </a:ext>
            </a:extLst>
          </p:cNvPr>
          <p:cNvSpPr txBox="1"/>
          <p:nvPr/>
        </p:nvSpPr>
        <p:spPr>
          <a:xfrm>
            <a:off x="457200" y="342900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 dirty="0" err="1">
                <a:solidFill>
                  <a:srgbClr val="2E2C7F"/>
                </a:solidFill>
                <a:latin typeface="Gagalin"/>
              </a:rPr>
              <a:t>Stakeholdermatrix</a:t>
            </a:r>
            <a:endParaRPr lang="en-US" sz="10400" dirty="0">
              <a:solidFill>
                <a:srgbClr val="2E2C7F"/>
              </a:solidFill>
              <a:latin typeface="Gagalin"/>
            </a:endParaRPr>
          </a:p>
        </p:txBody>
      </p:sp>
      <p:pic>
        <p:nvPicPr>
          <p:cNvPr id="20" name="Picture 19" descr="A colorful square chart with black text&#10;&#10;Description automatically generated">
            <a:extLst>
              <a:ext uri="{FF2B5EF4-FFF2-40B4-BE49-F238E27FC236}">
                <a16:creationId xmlns:a16="http://schemas.microsoft.com/office/drawing/2014/main" id="{DDC45F67-A070-285E-FAF8-D31998984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727745"/>
            <a:ext cx="10606685" cy="84162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2344">
            <a:off x="-704449" y="1831238"/>
            <a:ext cx="19431553" cy="8585214"/>
          </a:xfrm>
          <a:custGeom>
            <a:avLst/>
            <a:gdLst/>
            <a:ahLst/>
            <a:cxnLst/>
            <a:rect l="l" t="t" r="r" b="b"/>
            <a:pathLst>
              <a:path w="19431553" h="8585214">
                <a:moveTo>
                  <a:pt x="0" y="0"/>
                </a:moveTo>
                <a:lnTo>
                  <a:pt x="19431554" y="0"/>
                </a:lnTo>
                <a:lnTo>
                  <a:pt x="19431554" y="8585213"/>
                </a:lnTo>
                <a:lnTo>
                  <a:pt x="0" y="8585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3105064" y="2212799"/>
            <a:ext cx="13142618" cy="740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3695" lvl="1">
              <a:lnSpc>
                <a:spcPts val="6189"/>
              </a:lnSpc>
            </a:pPr>
            <a:r>
              <a:rPr lang="en-US" sz="2813" u="sng" dirty="0">
                <a:solidFill>
                  <a:srgbClr val="000000"/>
                </a:solidFill>
                <a:latin typeface="DM Sans Bold"/>
              </a:rPr>
              <a:t>1. </a:t>
            </a:r>
            <a:r>
              <a:rPr lang="en-US" sz="2813" u="sng" dirty="0" err="1">
                <a:solidFill>
                  <a:srgbClr val="000000"/>
                </a:solidFill>
                <a:latin typeface="DM Sans Bold"/>
              </a:rPr>
              <a:t>Direkte</a:t>
            </a:r>
            <a:r>
              <a:rPr lang="en-US" sz="2813" u="sng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813" u="sng" dirty="0" err="1">
                <a:solidFill>
                  <a:srgbClr val="000000"/>
                </a:solidFill>
                <a:latin typeface="DM Sans Bold"/>
              </a:rPr>
              <a:t>Projektkosten</a:t>
            </a:r>
            <a:r>
              <a:rPr lang="en-US" sz="2813" dirty="0">
                <a:solidFill>
                  <a:srgbClr val="000000"/>
                </a:solidFill>
                <a:latin typeface="DM Sans Bold"/>
              </a:rPr>
              <a:t>:</a:t>
            </a:r>
          </a:p>
          <a:p>
            <a:pPr marL="564211" lvl="1" indent="-282106">
              <a:lnSpc>
                <a:spcPts val="5749"/>
              </a:lnSpc>
              <a:buFont typeface="Arial"/>
              <a:buChar char="•"/>
            </a:pPr>
            <a:r>
              <a:rPr lang="en-US" sz="2613" dirty="0" err="1">
                <a:solidFill>
                  <a:srgbClr val="000000"/>
                </a:solidFill>
                <a:latin typeface="DM Sans"/>
              </a:rPr>
              <a:t>Entwicklerteam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: 4-6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Entwicklern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innerhalb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6-12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Monaten</a:t>
            </a:r>
            <a:endParaRPr lang="en-US" sz="2613" dirty="0">
              <a:solidFill>
                <a:srgbClr val="000000"/>
              </a:solidFill>
              <a:latin typeface="DM Sans"/>
            </a:endParaRPr>
          </a:p>
          <a:p>
            <a:pPr marL="564211" lvl="1" indent="-282106">
              <a:lnSpc>
                <a:spcPts val="5749"/>
              </a:lnSpc>
              <a:buFont typeface="Arial"/>
              <a:buChar char="•"/>
            </a:pPr>
            <a:r>
              <a:rPr lang="en-US" sz="2613" dirty="0" err="1">
                <a:solidFill>
                  <a:srgbClr val="000000"/>
                </a:solidFill>
                <a:latin typeface="DM Sans"/>
              </a:rPr>
              <a:t>Projektleiter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Projektmanager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Vollzeit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für die Dauer des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Projekts</a:t>
            </a:r>
            <a:endParaRPr lang="en-US" sz="2613" dirty="0">
              <a:solidFill>
                <a:srgbClr val="000000"/>
              </a:solidFill>
              <a:latin typeface="DM Sans"/>
            </a:endParaRPr>
          </a:p>
          <a:p>
            <a:pPr marL="564211" lvl="1" indent="-282106">
              <a:lnSpc>
                <a:spcPts val="5749"/>
              </a:lnSpc>
              <a:buFont typeface="Arial"/>
              <a:buChar char="•"/>
            </a:pPr>
            <a:r>
              <a:rPr lang="en-US" sz="2613" dirty="0">
                <a:solidFill>
                  <a:srgbClr val="000000"/>
                </a:solidFill>
                <a:latin typeface="DM Sans"/>
              </a:rPr>
              <a:t>Designer: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nach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der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Umfang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des Designs.</a:t>
            </a:r>
          </a:p>
          <a:p>
            <a:pPr marL="303695" lvl="1">
              <a:lnSpc>
                <a:spcPts val="6189"/>
              </a:lnSpc>
            </a:pPr>
            <a:r>
              <a:rPr lang="en-US" sz="2813" u="sng" dirty="0">
                <a:solidFill>
                  <a:srgbClr val="000000"/>
                </a:solidFill>
                <a:latin typeface="DM Sans Bold"/>
              </a:rPr>
              <a:t>2. </a:t>
            </a:r>
            <a:r>
              <a:rPr lang="en-US" sz="2813" u="sng" dirty="0" err="1">
                <a:solidFill>
                  <a:srgbClr val="000000"/>
                </a:solidFill>
                <a:latin typeface="DM Sans Bold"/>
              </a:rPr>
              <a:t>Investitionen</a:t>
            </a:r>
            <a:r>
              <a:rPr lang="en-US" sz="2813" dirty="0">
                <a:solidFill>
                  <a:srgbClr val="000000"/>
                </a:solidFill>
                <a:latin typeface="DM Sans"/>
              </a:rPr>
              <a:t>:</a:t>
            </a:r>
          </a:p>
          <a:p>
            <a:pPr marL="564211" lvl="1" indent="-282106">
              <a:lnSpc>
                <a:spcPts val="5749"/>
              </a:lnSpc>
              <a:buFont typeface="Arial"/>
              <a:buChar char="•"/>
            </a:pPr>
            <a:r>
              <a:rPr lang="en-US" sz="2613" dirty="0" err="1">
                <a:solidFill>
                  <a:srgbClr val="000000"/>
                </a:solidFill>
                <a:latin typeface="DM Sans"/>
              </a:rPr>
              <a:t>Softwareentwicklungstools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Kosten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für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Entwicklungsumgebungen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Lizenzen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, etc..</a:t>
            </a:r>
          </a:p>
          <a:p>
            <a:pPr marL="564211" lvl="1" indent="-282106">
              <a:lnSpc>
                <a:spcPts val="5749"/>
              </a:lnSpc>
              <a:buFont typeface="Arial"/>
              <a:buChar char="•"/>
            </a:pPr>
            <a:r>
              <a:rPr lang="en-US" sz="2613" dirty="0">
                <a:solidFill>
                  <a:srgbClr val="000000"/>
                </a:solidFill>
                <a:latin typeface="DM Sans"/>
              </a:rPr>
              <a:t>Server und Hosting: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Abhängig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von der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erwarteten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Nutzerbasis</a:t>
            </a:r>
            <a:endParaRPr lang="en-US" sz="2613" dirty="0">
              <a:solidFill>
                <a:srgbClr val="000000"/>
              </a:solidFill>
              <a:latin typeface="DM Sans"/>
            </a:endParaRPr>
          </a:p>
          <a:p>
            <a:pPr marL="564211" lvl="1" indent="-282106">
              <a:lnSpc>
                <a:spcPts val="5749"/>
              </a:lnSpc>
              <a:buFont typeface="Arial"/>
              <a:buChar char="•"/>
            </a:pPr>
            <a:r>
              <a:rPr lang="en-US" sz="2613" dirty="0" err="1">
                <a:solidFill>
                  <a:srgbClr val="000000"/>
                </a:solidFill>
                <a:latin typeface="DM Sans"/>
              </a:rPr>
              <a:t>Testgeräte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: Falls die App auf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verschiedenen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Geräten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getestet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werden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muss</a:t>
            </a:r>
          </a:p>
          <a:p>
            <a:pPr marL="564211" lvl="1" indent="-282106">
              <a:lnSpc>
                <a:spcPts val="5749"/>
              </a:lnSpc>
              <a:buFont typeface="Arial"/>
              <a:buChar char="•"/>
            </a:pPr>
            <a:r>
              <a:rPr lang="en-US" sz="2613" dirty="0" err="1">
                <a:solidFill>
                  <a:srgbClr val="000000"/>
                </a:solidFill>
                <a:latin typeface="DM Sans"/>
              </a:rPr>
              <a:t>Schulungen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: Für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Lehrkräfte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eventuell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Support-Personal</a:t>
            </a:r>
          </a:p>
          <a:p>
            <a:pPr>
              <a:lnSpc>
                <a:spcPts val="6189"/>
              </a:lnSpc>
            </a:pPr>
            <a:r>
              <a:rPr lang="en-US" sz="28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813" dirty="0">
                <a:solidFill>
                  <a:srgbClr val="000000"/>
                </a:solidFill>
                <a:latin typeface="DM Sans"/>
                <a:sym typeface="Wingdings" pitchFamily="2" charset="2"/>
              </a:rPr>
              <a:t> </a:t>
            </a:r>
            <a:r>
              <a:rPr lang="en-US" sz="2813" u="sng" dirty="0" err="1">
                <a:solidFill>
                  <a:srgbClr val="000000"/>
                </a:solidFill>
                <a:latin typeface="DM Sans Bold"/>
              </a:rPr>
              <a:t>Gesamtkosten</a:t>
            </a:r>
            <a:r>
              <a:rPr lang="en-US" sz="2813" dirty="0">
                <a:solidFill>
                  <a:srgbClr val="000000"/>
                </a:solidFill>
                <a:latin typeface="DM Sans"/>
              </a:rPr>
              <a:t>: 300.000 - 500.000, </a:t>
            </a:r>
            <a:r>
              <a:rPr lang="en-US" sz="2813" dirty="0" err="1">
                <a:solidFill>
                  <a:srgbClr val="000000"/>
                </a:solidFill>
                <a:latin typeface="DM Sans"/>
              </a:rPr>
              <a:t>aber</a:t>
            </a:r>
            <a:r>
              <a:rPr lang="en-US" sz="2813" dirty="0">
                <a:solidFill>
                  <a:srgbClr val="000000"/>
                </a:solidFill>
                <a:latin typeface="DM Sans"/>
              </a:rPr>
              <a:t> stark </a:t>
            </a:r>
            <a:r>
              <a:rPr lang="en-US" sz="2813" dirty="0" err="1">
                <a:solidFill>
                  <a:srgbClr val="000000"/>
                </a:solidFill>
                <a:latin typeface="DM Sans"/>
              </a:rPr>
              <a:t>variieren</a:t>
            </a:r>
            <a:endParaRPr lang="en-US" sz="281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3188" y="429895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 dirty="0" err="1">
                <a:solidFill>
                  <a:srgbClr val="2E2C7F"/>
                </a:solidFill>
                <a:latin typeface="Gagalin"/>
              </a:rPr>
              <a:t>Ressourcen</a:t>
            </a:r>
            <a:r>
              <a:rPr lang="en-US" sz="10400" dirty="0">
                <a:solidFill>
                  <a:srgbClr val="2E2C7F"/>
                </a:solidFill>
                <a:latin typeface="Gagalin"/>
              </a:rPr>
              <a:t> und </a:t>
            </a:r>
            <a:r>
              <a:rPr lang="en-US" sz="10400" dirty="0" err="1">
                <a:solidFill>
                  <a:srgbClr val="2E2C7F"/>
                </a:solidFill>
                <a:latin typeface="Gagalin"/>
              </a:rPr>
              <a:t>Kosten</a:t>
            </a:r>
            <a:endParaRPr lang="en-US" sz="10400" dirty="0">
              <a:solidFill>
                <a:srgbClr val="2E2C7F"/>
              </a:solidFill>
              <a:latin typeface="Gagalin"/>
            </a:endParaRP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EFF4E3E-1002-C672-ADC4-D0950BB58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8600" y="4933290"/>
            <a:ext cx="11167682" cy="628182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/>
          <p:cNvSpPr/>
          <p:nvPr/>
        </p:nvSpPr>
        <p:spPr>
          <a:xfrm rot="-435016">
            <a:off x="-2090238" y="-199225"/>
            <a:ext cx="24185174" cy="10685449"/>
          </a:xfrm>
          <a:custGeom>
            <a:avLst/>
            <a:gdLst/>
            <a:ahLst/>
            <a:cxnLst/>
            <a:rect l="l" t="t" r="r" b="b"/>
            <a:pathLst>
              <a:path w="24185174" h="10685449">
                <a:moveTo>
                  <a:pt x="0" y="0"/>
                </a:moveTo>
                <a:lnTo>
                  <a:pt x="24185173" y="0"/>
                </a:lnTo>
                <a:lnTo>
                  <a:pt x="24185173" y="10685450"/>
                </a:lnTo>
                <a:lnTo>
                  <a:pt x="0" y="1068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TextBox 4"/>
          <p:cNvSpPr txBox="1"/>
          <p:nvPr/>
        </p:nvSpPr>
        <p:spPr>
          <a:xfrm>
            <a:off x="479859" y="1814023"/>
            <a:ext cx="14355741" cy="9161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9561" lvl="1">
              <a:lnSpc>
                <a:spcPts val="5740"/>
              </a:lnSpc>
            </a:pPr>
            <a:r>
              <a:rPr lang="en-US" sz="2682" u="sng" dirty="0">
                <a:solidFill>
                  <a:srgbClr val="000000"/>
                </a:solidFill>
                <a:latin typeface="DM Sans Bold"/>
              </a:rPr>
              <a:t>1. </a:t>
            </a:r>
            <a:r>
              <a:rPr lang="en-US" sz="2682" u="sng" dirty="0" err="1">
                <a:solidFill>
                  <a:srgbClr val="000000"/>
                </a:solidFill>
                <a:latin typeface="DM Sans Bold"/>
              </a:rPr>
              <a:t>Technologische</a:t>
            </a:r>
            <a:r>
              <a:rPr lang="en-US" sz="2682" u="sng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682" u="sng" dirty="0" err="1">
                <a:solidFill>
                  <a:srgbClr val="000000"/>
                </a:solidFill>
                <a:latin typeface="DM Sans Bold"/>
              </a:rPr>
              <a:t>Risiken</a:t>
            </a:r>
            <a:r>
              <a:rPr lang="en-US" sz="2682" dirty="0">
                <a:solidFill>
                  <a:srgbClr val="000000"/>
                </a:solidFill>
                <a:latin typeface="DM Sans Bold"/>
              </a:rPr>
              <a:t>:</a:t>
            </a:r>
          </a:p>
          <a:p>
            <a:pPr marL="536419" lvl="1" indent="-268209">
              <a:lnSpc>
                <a:spcPts val="5316"/>
              </a:lnSpc>
              <a:buFont typeface="Arial"/>
              <a:buChar char="•"/>
            </a:pPr>
            <a:r>
              <a:rPr lang="en-US" sz="2484" dirty="0" err="1">
                <a:solidFill>
                  <a:srgbClr val="000000"/>
                </a:solidFill>
                <a:latin typeface="DM Sans"/>
              </a:rPr>
              <a:t>Komplexität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der Integration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mit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bestehenden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Systemen</a:t>
            </a:r>
            <a:endParaRPr lang="en-US" sz="2484" dirty="0">
              <a:solidFill>
                <a:srgbClr val="000000"/>
              </a:solidFill>
              <a:latin typeface="DM Sans"/>
            </a:endParaRPr>
          </a:p>
          <a:p>
            <a:pPr marL="268210" lvl="1">
              <a:lnSpc>
                <a:spcPts val="5316"/>
              </a:lnSpc>
            </a:pPr>
            <a:r>
              <a:rPr lang="en-US" sz="2682" u="sng" dirty="0">
                <a:solidFill>
                  <a:srgbClr val="000000"/>
                </a:solidFill>
                <a:latin typeface="DM Sans Bold"/>
              </a:rPr>
              <a:t>2. </a:t>
            </a:r>
            <a:r>
              <a:rPr lang="en-US" sz="2682" u="sng" dirty="0" err="1">
                <a:solidFill>
                  <a:srgbClr val="000000"/>
                </a:solidFill>
                <a:latin typeface="DM Sans Bold"/>
              </a:rPr>
              <a:t>zeitliche</a:t>
            </a:r>
            <a:r>
              <a:rPr lang="en-US" sz="2682" u="sng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682" u="sng" dirty="0" err="1">
                <a:solidFill>
                  <a:srgbClr val="000000"/>
                </a:solidFill>
                <a:latin typeface="DM Sans Bold"/>
              </a:rPr>
              <a:t>Risiken</a:t>
            </a:r>
            <a:endParaRPr lang="en-US" sz="2682" u="sng" dirty="0">
              <a:solidFill>
                <a:srgbClr val="000000"/>
              </a:solidFill>
              <a:latin typeface="DM Sans Bold"/>
            </a:endParaRPr>
          </a:p>
          <a:p>
            <a:pPr marL="536419" lvl="1" indent="-268209">
              <a:lnSpc>
                <a:spcPts val="5316"/>
              </a:lnSpc>
              <a:buFont typeface="Arial"/>
              <a:buChar char="•"/>
            </a:pPr>
            <a:r>
              <a:rPr lang="en-US" sz="2484" dirty="0" err="1">
                <a:solidFill>
                  <a:srgbClr val="000000"/>
                </a:solidFill>
                <a:latin typeface="DM Sans"/>
              </a:rPr>
              <a:t>Verzögerungen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bei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der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Entwicklung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aufgrund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der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Komplexität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der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Aufgaben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Qualifikation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des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Mitarbeiters</a:t>
            </a:r>
            <a:endParaRPr lang="en-US" sz="2484" dirty="0">
              <a:solidFill>
                <a:srgbClr val="000000"/>
              </a:solidFill>
              <a:latin typeface="DM Sans"/>
            </a:endParaRPr>
          </a:p>
          <a:p>
            <a:pPr marL="536419" lvl="1" indent="-268209">
              <a:lnSpc>
                <a:spcPts val="5316"/>
              </a:lnSpc>
              <a:buFont typeface="Arial"/>
              <a:buChar char="•"/>
            </a:pPr>
            <a:r>
              <a:rPr lang="en-US" sz="2484" dirty="0" err="1">
                <a:solidFill>
                  <a:srgbClr val="000000"/>
                </a:solidFill>
                <a:latin typeface="DM Sans"/>
              </a:rPr>
              <a:t>Änderungen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in den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Anforderungen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könnten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den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Zeitplan</a:t>
            </a:r>
            <a:r>
              <a:rPr lang="en-US" sz="2484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484" dirty="0" err="1">
                <a:solidFill>
                  <a:srgbClr val="000000"/>
                </a:solidFill>
                <a:latin typeface="DM Sans"/>
              </a:rPr>
              <a:t>beeinflussen</a:t>
            </a:r>
            <a:endParaRPr lang="en-US" sz="2484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740"/>
              </a:lnSpc>
            </a:pPr>
            <a:r>
              <a:rPr lang="en-US" sz="2682" dirty="0">
                <a:solidFill>
                  <a:srgbClr val="000000"/>
                </a:solidFill>
                <a:latin typeface="DM Sans Bold"/>
              </a:rPr>
              <a:t>   </a:t>
            </a:r>
            <a:r>
              <a:rPr lang="en-US" sz="2682" b="1" dirty="0">
                <a:solidFill>
                  <a:srgbClr val="000000"/>
                </a:solidFill>
                <a:latin typeface="DM Sans Bold"/>
              </a:rPr>
              <a:t>3. </a:t>
            </a:r>
            <a:r>
              <a:rPr lang="en-US" sz="2682" u="sng" dirty="0" err="1">
                <a:solidFill>
                  <a:srgbClr val="000000"/>
                </a:solidFill>
                <a:latin typeface="DM Sans Bold"/>
              </a:rPr>
              <a:t>fianzielle</a:t>
            </a:r>
            <a:r>
              <a:rPr lang="en-US" sz="2682" u="sng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2682" u="sng" dirty="0" err="1">
                <a:solidFill>
                  <a:srgbClr val="000000"/>
                </a:solidFill>
                <a:latin typeface="DM Sans Bold"/>
              </a:rPr>
              <a:t>Risiken</a:t>
            </a:r>
            <a:r>
              <a:rPr lang="en-US" sz="2682" dirty="0">
                <a:solidFill>
                  <a:srgbClr val="000000"/>
                </a:solidFill>
                <a:latin typeface="DM Sans Bold"/>
              </a:rPr>
              <a:t>: </a:t>
            </a:r>
          </a:p>
          <a:p>
            <a:pPr marL="579123" lvl="1" indent="-289562">
              <a:lnSpc>
                <a:spcPts val="5740"/>
              </a:lnSpc>
              <a:buFont typeface="Arial"/>
              <a:buChar char="•"/>
            </a:pPr>
            <a:r>
              <a:rPr lang="en-US" sz="2682" dirty="0" err="1">
                <a:solidFill>
                  <a:srgbClr val="000000"/>
                </a:solidFill>
                <a:latin typeface="DM Sans"/>
              </a:rPr>
              <a:t>Budgetbeschränkungen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682" dirty="0" err="1">
                <a:solidFill>
                  <a:srgbClr val="000000"/>
                </a:solidFill>
                <a:latin typeface="DM Sans"/>
              </a:rPr>
              <a:t>Budgetüberschreitung</a:t>
            </a:r>
            <a:endParaRPr lang="en-US" sz="2682" dirty="0">
              <a:solidFill>
                <a:srgbClr val="000000"/>
              </a:solidFill>
              <a:latin typeface="DM Sans"/>
            </a:endParaRPr>
          </a:p>
          <a:p>
            <a:pPr>
              <a:lnSpc>
                <a:spcPts val="5740"/>
              </a:lnSpc>
            </a:pPr>
            <a:r>
              <a:rPr lang="en-US" sz="2682" dirty="0">
                <a:solidFill>
                  <a:srgbClr val="000000"/>
                </a:solidFill>
                <a:latin typeface="DM Sans Bold"/>
              </a:rPr>
              <a:t>  </a:t>
            </a:r>
            <a:r>
              <a:rPr lang="en-US" sz="2682" b="1" u="sng" dirty="0">
                <a:solidFill>
                  <a:srgbClr val="000000"/>
                </a:solidFill>
                <a:latin typeface="DM Sans"/>
              </a:rPr>
              <a:t>4</a:t>
            </a:r>
            <a:r>
              <a:rPr lang="en-US" sz="2682" u="sng" dirty="0">
                <a:solidFill>
                  <a:srgbClr val="000000"/>
                </a:solidFill>
                <a:latin typeface="DM Sans Bold"/>
              </a:rPr>
              <a:t>. </a:t>
            </a:r>
            <a:r>
              <a:rPr lang="en-US" sz="2682" u="sng" dirty="0" err="1">
                <a:solidFill>
                  <a:srgbClr val="000000"/>
                </a:solidFill>
                <a:latin typeface="DM Sans Bold"/>
              </a:rPr>
              <a:t>Benutzerakzeptanz</a:t>
            </a:r>
            <a:r>
              <a:rPr lang="en-US" sz="2682" u="sng" dirty="0">
                <a:solidFill>
                  <a:srgbClr val="000000"/>
                </a:solidFill>
                <a:latin typeface="DM Sans Bold"/>
              </a:rPr>
              <a:t>: </a:t>
            </a:r>
          </a:p>
          <a:p>
            <a:pPr marL="579123" lvl="1" indent="-289562">
              <a:lnSpc>
                <a:spcPts val="5740"/>
              </a:lnSpc>
              <a:buFont typeface="Arial"/>
              <a:buChar char="•"/>
            </a:pPr>
            <a:r>
              <a:rPr lang="en-US" sz="2682" dirty="0" err="1">
                <a:solidFill>
                  <a:srgbClr val="000000"/>
                </a:solidFill>
                <a:latin typeface="DM Sans"/>
              </a:rPr>
              <a:t>mangelnde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82" dirty="0" err="1">
                <a:solidFill>
                  <a:srgbClr val="000000"/>
                </a:solidFill>
                <a:latin typeface="DM Sans"/>
              </a:rPr>
              <a:t>Benutzerzufriedenheit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682" dirty="0" err="1">
                <a:solidFill>
                  <a:srgbClr val="000000"/>
                </a:solidFill>
                <a:latin typeface="DM Sans"/>
              </a:rPr>
              <a:t>unzureichende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82" dirty="0" err="1">
                <a:solidFill>
                  <a:srgbClr val="000000"/>
                </a:solidFill>
                <a:latin typeface="DM Sans"/>
              </a:rPr>
              <a:t>Einbindungen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 der Stakeholder, </a:t>
            </a:r>
            <a:r>
              <a:rPr lang="en-US" sz="2682" dirty="0" err="1">
                <a:solidFill>
                  <a:srgbClr val="000000"/>
                </a:solidFill>
                <a:latin typeface="DM Sans"/>
              </a:rPr>
              <a:t>mangelnde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82" dirty="0" err="1">
                <a:solidFill>
                  <a:srgbClr val="000000"/>
                </a:solidFill>
                <a:latin typeface="DM Sans"/>
              </a:rPr>
              <a:t>Anpassung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 an </a:t>
            </a:r>
            <a:r>
              <a:rPr lang="en-US" sz="2682" dirty="0" err="1">
                <a:solidFill>
                  <a:srgbClr val="000000"/>
                </a:solidFill>
                <a:latin typeface="DM Sans"/>
              </a:rPr>
              <a:t>kulturelle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82" dirty="0" err="1">
                <a:solidFill>
                  <a:srgbClr val="000000"/>
                </a:solidFill>
                <a:latin typeface="DM Sans"/>
              </a:rPr>
              <a:t>Unterschiede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:</a:t>
            </a:r>
          </a:p>
          <a:p>
            <a:pPr marL="579123" lvl="1" indent="-289562">
              <a:lnSpc>
                <a:spcPts val="5740"/>
              </a:lnSpc>
              <a:buFont typeface="Arial"/>
              <a:buChar char="•"/>
            </a:pPr>
            <a:r>
              <a:rPr lang="en-US" sz="2682" dirty="0" err="1">
                <a:solidFill>
                  <a:srgbClr val="000000"/>
                </a:solidFill>
                <a:latin typeface="DM Sans"/>
              </a:rPr>
              <a:t>Datenschutz</a:t>
            </a:r>
            <a:r>
              <a:rPr lang="en-US" sz="2682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682" dirty="0" err="1">
                <a:solidFill>
                  <a:srgbClr val="000000"/>
                </a:solidFill>
                <a:latin typeface="DM Sans"/>
              </a:rPr>
              <a:t>Sicherheit</a:t>
            </a:r>
            <a:endParaRPr lang="en-US" sz="2682" dirty="0">
              <a:solidFill>
                <a:srgbClr val="000000"/>
              </a:solidFill>
              <a:latin typeface="DM Sans"/>
            </a:endParaRPr>
          </a:p>
          <a:p>
            <a:pPr marL="579123" lvl="1" indent="-289562">
              <a:lnSpc>
                <a:spcPts val="5740"/>
              </a:lnSpc>
              <a:buFont typeface="Arial"/>
              <a:buChar char="•"/>
            </a:pPr>
            <a:endParaRPr lang="en-US" sz="268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74148" y="429895"/>
            <a:ext cx="16091266" cy="138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>
                <a:solidFill>
                  <a:srgbClr val="2E2C7F"/>
                </a:solidFill>
                <a:latin typeface="Gagalin"/>
              </a:rPr>
              <a:t>Risiken</a:t>
            </a:r>
          </a:p>
        </p:txBody>
      </p:sp>
      <p:sp>
        <p:nvSpPr>
          <p:cNvPr id="6" name="Freeform 6"/>
          <p:cNvSpPr/>
          <p:nvPr/>
        </p:nvSpPr>
        <p:spPr>
          <a:xfrm>
            <a:off x="8583779" y="322958"/>
            <a:ext cx="1980771" cy="990386"/>
          </a:xfrm>
          <a:custGeom>
            <a:avLst/>
            <a:gdLst/>
            <a:ahLst/>
            <a:cxnLst/>
            <a:rect l="l" t="t" r="r" b="b"/>
            <a:pathLst>
              <a:path w="1980771" h="990386">
                <a:moveTo>
                  <a:pt x="0" y="0"/>
                </a:moveTo>
                <a:lnTo>
                  <a:pt x="1980771" y="0"/>
                </a:lnTo>
                <a:lnTo>
                  <a:pt x="1980771" y="990386"/>
                </a:lnTo>
                <a:lnTo>
                  <a:pt x="0" y="9903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7" name="Freeform 7"/>
          <p:cNvSpPr/>
          <p:nvPr/>
        </p:nvSpPr>
        <p:spPr>
          <a:xfrm rot="-10800000">
            <a:off x="10438186" y="1305393"/>
            <a:ext cx="1980771" cy="990386"/>
          </a:xfrm>
          <a:custGeom>
            <a:avLst/>
            <a:gdLst/>
            <a:ahLst/>
            <a:cxnLst/>
            <a:rect l="l" t="t" r="r" b="b"/>
            <a:pathLst>
              <a:path w="1980771" h="990386">
                <a:moveTo>
                  <a:pt x="0" y="0"/>
                </a:moveTo>
                <a:lnTo>
                  <a:pt x="1980771" y="0"/>
                </a:lnTo>
                <a:lnTo>
                  <a:pt x="1980771" y="990386"/>
                </a:lnTo>
                <a:lnTo>
                  <a:pt x="0" y="990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Freeform 8"/>
          <p:cNvSpPr/>
          <p:nvPr/>
        </p:nvSpPr>
        <p:spPr>
          <a:xfrm>
            <a:off x="12310588" y="322958"/>
            <a:ext cx="1988721" cy="994361"/>
          </a:xfrm>
          <a:custGeom>
            <a:avLst/>
            <a:gdLst/>
            <a:ahLst/>
            <a:cxnLst/>
            <a:rect l="l" t="t" r="r" b="b"/>
            <a:pathLst>
              <a:path w="1988721" h="994361">
                <a:moveTo>
                  <a:pt x="0" y="0"/>
                </a:moveTo>
                <a:lnTo>
                  <a:pt x="1988721" y="0"/>
                </a:lnTo>
                <a:lnTo>
                  <a:pt x="1988721" y="994361"/>
                </a:lnTo>
                <a:lnTo>
                  <a:pt x="0" y="9943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9" name="Freeform 9"/>
          <p:cNvSpPr/>
          <p:nvPr/>
        </p:nvSpPr>
        <p:spPr>
          <a:xfrm rot="-10800000">
            <a:off x="14188240" y="1309369"/>
            <a:ext cx="1980771" cy="990386"/>
          </a:xfrm>
          <a:custGeom>
            <a:avLst/>
            <a:gdLst/>
            <a:ahLst/>
            <a:cxnLst/>
            <a:rect l="l" t="t" r="r" b="b"/>
            <a:pathLst>
              <a:path w="1980771" h="990386">
                <a:moveTo>
                  <a:pt x="0" y="0"/>
                </a:moveTo>
                <a:lnTo>
                  <a:pt x="1980771" y="0"/>
                </a:lnTo>
                <a:lnTo>
                  <a:pt x="1980771" y="990385"/>
                </a:lnTo>
                <a:lnTo>
                  <a:pt x="0" y="990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0" name="Freeform 10"/>
          <p:cNvSpPr/>
          <p:nvPr/>
        </p:nvSpPr>
        <p:spPr>
          <a:xfrm>
            <a:off x="16061395" y="326933"/>
            <a:ext cx="1980771" cy="990386"/>
          </a:xfrm>
          <a:custGeom>
            <a:avLst/>
            <a:gdLst/>
            <a:ahLst/>
            <a:cxnLst/>
            <a:rect l="l" t="t" r="r" b="b"/>
            <a:pathLst>
              <a:path w="1980771" h="990386">
                <a:moveTo>
                  <a:pt x="0" y="0"/>
                </a:moveTo>
                <a:lnTo>
                  <a:pt x="1980771" y="0"/>
                </a:lnTo>
                <a:lnTo>
                  <a:pt x="1980771" y="990386"/>
                </a:lnTo>
                <a:lnTo>
                  <a:pt x="0" y="9903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248732" y="1298686"/>
            <a:ext cx="504512" cy="339218"/>
            <a:chOff x="0" y="0"/>
            <a:chExt cx="1930400" cy="12979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991884" y="1313344"/>
            <a:ext cx="504512" cy="339218"/>
            <a:chOff x="0" y="0"/>
            <a:chExt cx="1930400" cy="12979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7734010" y="1298686"/>
            <a:ext cx="504512" cy="339218"/>
            <a:chOff x="0" y="0"/>
            <a:chExt cx="1930400" cy="1297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960186" y="611202"/>
            <a:ext cx="1288547" cy="128854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CDCC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95947" y="611202"/>
            <a:ext cx="1288547" cy="1288547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668349" y="611202"/>
            <a:ext cx="1288547" cy="128854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496396" y="611202"/>
            <a:ext cx="1288547" cy="1288547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334538" y="611202"/>
            <a:ext cx="1288547" cy="128854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5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8170504" y="2267204"/>
            <a:ext cx="2584107" cy="30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8"/>
              </a:lnSpc>
            </a:pPr>
            <a:r>
              <a:rPr lang="en-US" sz="1784" spc="53">
                <a:solidFill>
                  <a:srgbClr val="191919"/>
                </a:solidFill>
                <a:latin typeface="DM Sans Bold"/>
              </a:rPr>
              <a:t>Anforderungsanalyse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50711" y="2201456"/>
            <a:ext cx="1523822" cy="29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8"/>
              </a:lnSpc>
            </a:pPr>
            <a:r>
              <a:rPr lang="en-US" sz="1784" spc="53">
                <a:solidFill>
                  <a:srgbClr val="191919"/>
                </a:solidFill>
                <a:latin typeface="DM Sans Bold"/>
              </a:rPr>
              <a:t>Entwicklung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394180" y="2322707"/>
            <a:ext cx="1169263" cy="29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8"/>
              </a:lnSpc>
            </a:pPr>
            <a:r>
              <a:rPr lang="en-US" sz="1784" spc="53">
                <a:solidFill>
                  <a:srgbClr val="191919"/>
                </a:solidFill>
                <a:latin typeface="DM Sans Bold"/>
              </a:rPr>
              <a:t>Wartung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46195" y="-28575"/>
            <a:ext cx="2164752" cy="29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8"/>
              </a:lnSpc>
            </a:pPr>
            <a:r>
              <a:rPr lang="en-US" sz="1784" spc="53">
                <a:solidFill>
                  <a:srgbClr val="191919"/>
                </a:solidFill>
                <a:latin typeface="DM Sans Bold"/>
              </a:rPr>
              <a:t>Implementierung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496396" y="164129"/>
            <a:ext cx="1169263" cy="294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8"/>
              </a:lnSpc>
            </a:pPr>
            <a:r>
              <a:rPr lang="en-US" sz="1784" spc="53">
                <a:solidFill>
                  <a:srgbClr val="191919"/>
                </a:solidFill>
                <a:latin typeface="DM Sans Bold"/>
              </a:rPr>
              <a:t>Testen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surface with black spots&#10;&#10;Description automatically generated">
            <a:extLst>
              <a:ext uri="{FF2B5EF4-FFF2-40B4-BE49-F238E27FC236}">
                <a16:creationId xmlns:a16="http://schemas.microsoft.com/office/drawing/2014/main" id="{670C72A8-06A6-1606-D6F2-7F8FF28FD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7" y="0"/>
            <a:ext cx="18288000" cy="10287000"/>
          </a:xfrm>
          <a:prstGeom prst="rect">
            <a:avLst/>
          </a:prstGeom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8F32CBF2-E6A1-CE05-7B95-89AF92E1E5D1}"/>
              </a:ext>
            </a:extLst>
          </p:cNvPr>
          <p:cNvSpPr/>
          <p:nvPr/>
        </p:nvSpPr>
        <p:spPr>
          <a:xfrm rot="-72344">
            <a:off x="-704449" y="1831238"/>
            <a:ext cx="19431553" cy="8585214"/>
          </a:xfrm>
          <a:custGeom>
            <a:avLst/>
            <a:gdLst/>
            <a:ahLst/>
            <a:cxnLst/>
            <a:rect l="l" t="t" r="r" b="b"/>
            <a:pathLst>
              <a:path w="19431553" h="8585214">
                <a:moveTo>
                  <a:pt x="0" y="0"/>
                </a:moveTo>
                <a:lnTo>
                  <a:pt x="19431554" y="0"/>
                </a:lnTo>
                <a:lnTo>
                  <a:pt x="19431554" y="8585213"/>
                </a:lnTo>
                <a:lnTo>
                  <a:pt x="0" y="8585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8420A6B-E8D8-D4DE-6BEA-D3115445E09E}"/>
              </a:ext>
            </a:extLst>
          </p:cNvPr>
          <p:cNvSpPr txBox="1"/>
          <p:nvPr/>
        </p:nvSpPr>
        <p:spPr>
          <a:xfrm>
            <a:off x="4114800" y="2114958"/>
            <a:ext cx="13868400" cy="8017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2105" lvl="1">
              <a:lnSpc>
                <a:spcPts val="5749"/>
              </a:lnSpc>
            </a:pPr>
            <a:endParaRPr lang="en-US" sz="2613" dirty="0">
              <a:solidFill>
                <a:srgbClr val="000000"/>
              </a:solidFill>
              <a:latin typeface="DM Sans"/>
            </a:endParaRPr>
          </a:p>
          <a:p>
            <a:pPr marL="607390" lvl="1" indent="-303695">
              <a:lnSpc>
                <a:spcPts val="6189"/>
              </a:lnSpc>
              <a:buFont typeface="Arial"/>
              <a:buChar char="•"/>
            </a:pPr>
            <a:r>
              <a:rPr lang="en-US" sz="2813" u="sng" dirty="0" err="1">
                <a:solidFill>
                  <a:srgbClr val="000000"/>
                </a:solidFill>
                <a:latin typeface="DM Sans Bold"/>
              </a:rPr>
              <a:t>Projektziele</a:t>
            </a:r>
            <a:r>
              <a:rPr lang="en-US" sz="2813" u="sng" dirty="0">
                <a:solidFill>
                  <a:srgbClr val="000000"/>
                </a:solidFill>
                <a:latin typeface="DM Sans Bold"/>
              </a:rPr>
              <a:t>: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Leistungsziele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Terminziele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Kostenziele</a:t>
            </a:r>
            <a:endParaRPr lang="en-US" sz="2613" dirty="0">
              <a:solidFill>
                <a:srgbClr val="000000"/>
              </a:solidFill>
              <a:latin typeface="DM Sans"/>
            </a:endParaRPr>
          </a:p>
          <a:p>
            <a:pPr marL="739305" lvl="1" indent="-457200">
              <a:lnSpc>
                <a:spcPts val="5749"/>
              </a:lnSpc>
              <a:buFont typeface="Wingdings" pitchFamily="2" charset="2"/>
              <a:buChar char="à"/>
            </a:pPr>
            <a:r>
              <a:rPr lang="en-US" sz="2613" dirty="0" err="1">
                <a:solidFill>
                  <a:srgbClr val="000000"/>
                </a:solidFill>
                <a:latin typeface="DM Sans"/>
              </a:rPr>
              <a:t>Nach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der SMART warden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Ziele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definiert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überprüft</a:t>
            </a:r>
            <a:endParaRPr lang="en-US" sz="2613" dirty="0">
              <a:solidFill>
                <a:srgbClr val="000000"/>
              </a:solidFill>
              <a:latin typeface="DM Sans"/>
            </a:endParaRPr>
          </a:p>
          <a:p>
            <a:pPr marL="739305" lvl="1" indent="-457200">
              <a:lnSpc>
                <a:spcPts val="5749"/>
              </a:lnSpc>
              <a:buFont typeface="Arial" panose="020B0604020202020204" pitchFamily="34" charset="0"/>
              <a:buChar char="•"/>
            </a:pPr>
            <a:r>
              <a:rPr lang="en-US" sz="2613" b="1" dirty="0" err="1">
                <a:solidFill>
                  <a:srgbClr val="000000"/>
                </a:solidFill>
                <a:latin typeface="DM Sans"/>
              </a:rPr>
              <a:t>Projektorganisation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Projektleiter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Projekteam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Projektphasen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>
                <a:solidFill>
                  <a:srgbClr val="000000"/>
                </a:solidFill>
                <a:latin typeface="DM Sans"/>
                <a:sym typeface="Wingdings" pitchFamily="2" charset="2"/>
              </a:rPr>
              <a:t>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Teilprojekte</a:t>
            </a:r>
            <a:endParaRPr lang="en-US" sz="2613" dirty="0">
              <a:solidFill>
                <a:srgbClr val="000000"/>
              </a:solidFill>
              <a:latin typeface="DM Sans"/>
            </a:endParaRPr>
          </a:p>
          <a:p>
            <a:pPr marL="739305" lvl="1" indent="-457200">
              <a:lnSpc>
                <a:spcPts val="5749"/>
              </a:lnSpc>
              <a:buFont typeface="Arial" panose="020B0604020202020204" pitchFamily="34" charset="0"/>
              <a:buChar char="•"/>
            </a:pPr>
            <a:r>
              <a:rPr lang="en-US" sz="2613" b="1" dirty="0" err="1">
                <a:solidFill>
                  <a:srgbClr val="000000"/>
                </a:solidFill>
                <a:latin typeface="DM Sans"/>
              </a:rPr>
              <a:t>Stakeholderanalyse</a:t>
            </a:r>
            <a:r>
              <a:rPr lang="en-US" sz="2613" b="1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613" b="1" dirty="0" err="1">
                <a:solidFill>
                  <a:srgbClr val="000000"/>
                </a:solidFill>
                <a:latin typeface="DM Sans"/>
              </a:rPr>
              <a:t>Stakeholdermatrix</a:t>
            </a:r>
            <a:r>
              <a:rPr lang="en-US" sz="2613" b="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aus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3 Gruppe: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Benutzer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Projektmitarbeiter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,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andere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Interessegruppe</a:t>
            </a:r>
            <a:endParaRPr lang="en-US" sz="2613" b="1" dirty="0">
              <a:solidFill>
                <a:srgbClr val="000000"/>
              </a:solidFill>
              <a:latin typeface="DM Sans"/>
            </a:endParaRPr>
          </a:p>
          <a:p>
            <a:pPr marL="739305" lvl="1" indent="-457200">
              <a:lnSpc>
                <a:spcPts val="5749"/>
              </a:lnSpc>
              <a:buFont typeface="Arial" panose="020B0604020202020204" pitchFamily="34" charset="0"/>
              <a:buChar char="•"/>
            </a:pPr>
            <a:r>
              <a:rPr lang="en-US" sz="2613" b="1" dirty="0" err="1">
                <a:solidFill>
                  <a:srgbClr val="000000"/>
                </a:solidFill>
                <a:latin typeface="DM Sans"/>
              </a:rPr>
              <a:t>Nutzenbetrachtung</a:t>
            </a:r>
            <a:r>
              <a:rPr lang="en-US" sz="2613" b="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für Stakeholder</a:t>
            </a:r>
          </a:p>
          <a:p>
            <a:pPr marL="739305" lvl="1" indent="-457200">
              <a:lnSpc>
                <a:spcPts val="5749"/>
              </a:lnSpc>
              <a:buFont typeface="Arial" panose="020B0604020202020204" pitchFamily="34" charset="0"/>
              <a:buChar char="•"/>
            </a:pPr>
            <a:r>
              <a:rPr lang="en-US" sz="2613" b="1" dirty="0" err="1">
                <a:solidFill>
                  <a:srgbClr val="000000"/>
                </a:solidFill>
                <a:latin typeface="DM Sans"/>
              </a:rPr>
              <a:t>Ressourcen</a:t>
            </a:r>
            <a:r>
              <a:rPr lang="en-US" sz="2613" b="1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613" b="1" dirty="0" err="1">
                <a:solidFill>
                  <a:srgbClr val="000000"/>
                </a:solidFill>
                <a:latin typeface="DM Sans"/>
              </a:rPr>
              <a:t>Kosten</a:t>
            </a:r>
            <a:r>
              <a:rPr lang="en-US" sz="2613" b="1" dirty="0">
                <a:solidFill>
                  <a:srgbClr val="000000"/>
                </a:solidFill>
                <a:latin typeface="DM Sans"/>
              </a:rPr>
              <a:t>: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direkte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Kosten</a:t>
            </a:r>
            <a:r>
              <a:rPr lang="en-US" sz="2613" dirty="0">
                <a:solidFill>
                  <a:srgbClr val="000000"/>
                </a:solidFill>
                <a:latin typeface="DM Sans"/>
              </a:rPr>
              <a:t> und </a:t>
            </a:r>
            <a:r>
              <a:rPr lang="en-US" sz="2613" dirty="0" err="1">
                <a:solidFill>
                  <a:srgbClr val="000000"/>
                </a:solidFill>
                <a:latin typeface="DM Sans"/>
              </a:rPr>
              <a:t>Investitionen</a:t>
            </a:r>
            <a:endParaRPr lang="en-US" sz="2613" b="1" dirty="0">
              <a:solidFill>
                <a:srgbClr val="000000"/>
              </a:solidFill>
              <a:latin typeface="DM Sans"/>
            </a:endParaRPr>
          </a:p>
          <a:p>
            <a:pPr marL="739305" lvl="1" indent="-457200">
              <a:lnSpc>
                <a:spcPts val="5749"/>
              </a:lnSpc>
              <a:buFont typeface="Arial" panose="020B0604020202020204" pitchFamily="34" charset="0"/>
              <a:buChar char="•"/>
            </a:pPr>
            <a:r>
              <a:rPr lang="en-US" sz="2613" b="1" dirty="0" err="1">
                <a:solidFill>
                  <a:srgbClr val="000000"/>
                </a:solidFill>
                <a:latin typeface="DM Sans"/>
              </a:rPr>
              <a:t>Mögliche</a:t>
            </a:r>
            <a:r>
              <a:rPr lang="en-US" sz="2613" b="1" dirty="0">
                <a:solidFill>
                  <a:srgbClr val="000000"/>
                </a:solidFill>
                <a:latin typeface="DM Sans"/>
              </a:rPr>
              <a:t> </a:t>
            </a:r>
            <a:r>
              <a:rPr lang="en-US" sz="2613" b="1" dirty="0" err="1">
                <a:solidFill>
                  <a:srgbClr val="000000"/>
                </a:solidFill>
                <a:latin typeface="DM Sans"/>
              </a:rPr>
              <a:t>Risiken</a:t>
            </a:r>
            <a:r>
              <a:rPr lang="en-US" sz="2613" b="1" dirty="0">
                <a:solidFill>
                  <a:srgbClr val="000000"/>
                </a:solidFill>
                <a:latin typeface="DM Sans"/>
              </a:rPr>
              <a:t>: </a:t>
            </a:r>
          </a:p>
          <a:p>
            <a:pPr marL="739305" lvl="1" indent="-457200">
              <a:lnSpc>
                <a:spcPts val="5749"/>
              </a:lnSpc>
              <a:buFont typeface="Arial" panose="020B0604020202020204" pitchFamily="34" charset="0"/>
              <a:buChar char="•"/>
            </a:pPr>
            <a:endParaRPr lang="en-US" sz="2613" dirty="0">
              <a:solidFill>
                <a:srgbClr val="000000"/>
              </a:solidFill>
              <a:latin typeface="DM Sans"/>
            </a:endParaRPr>
          </a:p>
          <a:p>
            <a:pPr marL="282105" lvl="1">
              <a:lnSpc>
                <a:spcPts val="5749"/>
              </a:lnSpc>
            </a:pPr>
            <a:endParaRPr lang="en-US" sz="2613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6129A916-7C63-E60B-63FD-EA316C539F4A}"/>
              </a:ext>
            </a:extLst>
          </p:cNvPr>
          <p:cNvSpPr txBox="1"/>
          <p:nvPr/>
        </p:nvSpPr>
        <p:spPr>
          <a:xfrm>
            <a:off x="603188" y="429895"/>
            <a:ext cx="16091266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400" dirty="0">
                <a:solidFill>
                  <a:srgbClr val="2E2C7F"/>
                </a:solidFill>
                <a:latin typeface="Gagalin"/>
              </a:rPr>
              <a:t>Resume </a:t>
            </a:r>
            <a:r>
              <a:rPr lang="en-US" sz="10400" dirty="0" err="1">
                <a:solidFill>
                  <a:srgbClr val="2E2C7F"/>
                </a:solidFill>
                <a:latin typeface="Gagalin"/>
              </a:rPr>
              <a:t>Übung</a:t>
            </a:r>
            <a:r>
              <a:rPr lang="en-US" sz="10400" dirty="0">
                <a:solidFill>
                  <a:srgbClr val="2E2C7F"/>
                </a:solidFill>
                <a:latin typeface="Gagalin"/>
              </a:rPr>
              <a:t> 4 und 5</a:t>
            </a:r>
          </a:p>
        </p:txBody>
      </p: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FF61B0-0EB3-4651-F44A-F6291A0C4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0" y="30861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87978" y="-426603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3"/>
          <p:cNvSpPr txBox="1"/>
          <p:nvPr/>
        </p:nvSpPr>
        <p:spPr>
          <a:xfrm>
            <a:off x="1607137" y="1374974"/>
            <a:ext cx="7025086" cy="11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30"/>
              </a:lnSpc>
            </a:pPr>
            <a:r>
              <a:rPr lang="en-US" sz="9000" dirty="0">
                <a:solidFill>
                  <a:srgbClr val="000000"/>
                </a:solidFill>
                <a:latin typeface="DM Sans Bold"/>
              </a:rPr>
              <a:t>Fashion App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9789" y="1144901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01.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218908" y="1730935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-1492973" y="10551736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1" name="Freeform 21"/>
          <p:cNvSpPr/>
          <p:nvPr/>
        </p:nvSpPr>
        <p:spPr>
          <a:xfrm>
            <a:off x="4994537" y="-2884780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2" name="Picture 31" descr="A screenshot of a phone&#10;&#10;Description automatically generated">
            <a:extLst>
              <a:ext uri="{FF2B5EF4-FFF2-40B4-BE49-F238E27FC236}">
                <a16:creationId xmlns:a16="http://schemas.microsoft.com/office/drawing/2014/main" id="{9D736229-6ED9-7E70-63A8-BB6414832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8183">
            <a:off x="-210235" y="70122"/>
            <a:ext cx="2451129" cy="356527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29F4CA-C1F4-E225-2E48-C644E473DEB8}"/>
              </a:ext>
            </a:extLst>
          </p:cNvPr>
          <p:cNvSpPr txBox="1"/>
          <p:nvPr/>
        </p:nvSpPr>
        <p:spPr>
          <a:xfrm>
            <a:off x="10580331" y="1088248"/>
            <a:ext cx="916391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Funktionsbeschreibung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personalisierte Modeempfehlungen und nahtloses </a:t>
            </a:r>
          </a:p>
          <a:p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Einkaufserlebnis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4" name="TextBox 8">
            <a:extLst>
              <a:ext uri="{FF2B5EF4-FFF2-40B4-BE49-F238E27FC236}">
                <a16:creationId xmlns:a16="http://schemas.microsoft.com/office/drawing/2014/main" id="{DE3ECC3E-82BB-910D-0C7C-8886A8EF4B59}"/>
              </a:ext>
            </a:extLst>
          </p:cNvPr>
          <p:cNvSpPr txBox="1"/>
          <p:nvPr/>
        </p:nvSpPr>
        <p:spPr>
          <a:xfrm>
            <a:off x="9725058" y="295980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02.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7997E3D9-7739-8799-D492-98A1145E4B7D}"/>
              </a:ext>
            </a:extLst>
          </p:cNvPr>
          <p:cNvSpPr txBox="1"/>
          <p:nvPr/>
        </p:nvSpPr>
        <p:spPr>
          <a:xfrm>
            <a:off x="12218908" y="2878831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DCE008-B4A2-23FF-D533-76DCECE8065D}"/>
              </a:ext>
            </a:extLst>
          </p:cNvPr>
          <p:cNvSpPr txBox="1"/>
          <p:nvPr/>
        </p:nvSpPr>
        <p:spPr>
          <a:xfrm>
            <a:off x="10619252" y="3038893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Stakeholder</a:t>
            </a:r>
          </a:p>
          <a:p>
            <a:r>
              <a:rPr lang="de-DE" sz="2000" dirty="0">
                <a:latin typeface="DM Sans" pitchFamily="2" charset="77"/>
                <a:cs typeface="Times New Roman" panose="02020603050405020304" pitchFamily="18" charset="0"/>
              </a:rPr>
              <a:t>Kunden, Designer, Marken, Entwicklerteam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37" name="TextBox 8">
            <a:extLst>
              <a:ext uri="{FF2B5EF4-FFF2-40B4-BE49-F238E27FC236}">
                <a16:creationId xmlns:a16="http://schemas.microsoft.com/office/drawing/2014/main" id="{920845CB-7E7D-7578-3545-4178697726CB}"/>
              </a:ext>
            </a:extLst>
          </p:cNvPr>
          <p:cNvSpPr txBox="1"/>
          <p:nvPr/>
        </p:nvSpPr>
        <p:spPr>
          <a:xfrm>
            <a:off x="9686337" y="4494256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03.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D9C79C35-68D3-598D-34B9-826D96464803}"/>
              </a:ext>
            </a:extLst>
          </p:cNvPr>
          <p:cNvSpPr txBox="1"/>
          <p:nvPr/>
        </p:nvSpPr>
        <p:spPr>
          <a:xfrm>
            <a:off x="12208022" y="4201723"/>
            <a:ext cx="4132127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890"/>
              </a:lnSpc>
              <a:spcBef>
                <a:spcPct val="0"/>
              </a:spcBef>
            </a:pPr>
            <a:endParaRPr lang="en-US" sz="1600" u="none" spc="2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FA7CBE-F6EC-B0CB-6CF8-57131E5D7024}"/>
              </a:ext>
            </a:extLst>
          </p:cNvPr>
          <p:cNvSpPr txBox="1"/>
          <p:nvPr/>
        </p:nvSpPr>
        <p:spPr>
          <a:xfrm>
            <a:off x="10580331" y="4465984"/>
            <a:ext cx="7556777" cy="12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Technologie: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0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Empfehlungsalgorithmen, E-Commerce-Integration, Mobile App-Entwicklung.</a:t>
            </a:r>
            <a:endParaRPr lang="en-DE" sz="2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6CD2287-FD51-94FD-D64F-CF38583BB916}"/>
              </a:ext>
            </a:extLst>
          </p:cNvPr>
          <p:cNvSpPr txBox="1"/>
          <p:nvPr/>
        </p:nvSpPr>
        <p:spPr>
          <a:xfrm>
            <a:off x="9632698" y="6244199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04. 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49884D-57DF-FE0A-77D4-B1CDB00C8E82}"/>
              </a:ext>
            </a:extLst>
          </p:cNvPr>
          <p:cNvSpPr txBox="1"/>
          <p:nvPr/>
        </p:nvSpPr>
        <p:spPr>
          <a:xfrm>
            <a:off x="10545068" y="6214127"/>
            <a:ext cx="78628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Risiko</a:t>
            </a:r>
          </a:p>
          <a:p>
            <a:r>
              <a:rPr lang="de-DE" sz="2000" dirty="0" err="1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Modetrendsänderungen</a:t>
            </a:r>
            <a:r>
              <a:rPr lang="de-DE" sz="2000" b="1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de-DE" sz="20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E-Commerce-Integrationsschwierigkeiten.</a:t>
            </a:r>
            <a:r>
              <a:rPr lang="en-DE" sz="2000" dirty="0">
                <a:effectLst/>
                <a:latin typeface="DM Sans" pitchFamily="2" charset="77"/>
              </a:rPr>
              <a:t> </a:t>
            </a:r>
            <a:endParaRPr lang="en-DE" sz="2000" dirty="0">
              <a:latin typeface="DM Sans" pitchFamily="2" charset="77"/>
            </a:endParaRP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7D5D7A1D-1253-2BE0-CD42-D06C92901117}"/>
              </a:ext>
            </a:extLst>
          </p:cNvPr>
          <p:cNvSpPr txBox="1"/>
          <p:nvPr/>
        </p:nvSpPr>
        <p:spPr>
          <a:xfrm>
            <a:off x="9705332" y="8060964"/>
            <a:ext cx="9254387" cy="1925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5400" spc="-656" dirty="0">
                <a:solidFill>
                  <a:srgbClr val="000000"/>
                </a:solidFill>
                <a:latin typeface="DM Sans"/>
              </a:rPr>
              <a:t>05.</a:t>
            </a:r>
          </a:p>
          <a:p>
            <a:pPr>
              <a:lnSpc>
                <a:spcPts val="7680"/>
              </a:lnSpc>
            </a:pPr>
            <a:endParaRPr lang="en-US" sz="5400" spc="-656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6C3A5C-A7DE-F154-2557-C155EE580313}"/>
              </a:ext>
            </a:extLst>
          </p:cNvPr>
          <p:cNvSpPr txBox="1"/>
          <p:nvPr/>
        </p:nvSpPr>
        <p:spPr>
          <a:xfrm>
            <a:off x="10698101" y="8156857"/>
            <a:ext cx="7556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3600" dirty="0">
                <a:latin typeface="DM Sans" pitchFamily="2" charset="77"/>
              </a:rPr>
              <a:t>Zeitplan</a:t>
            </a:r>
          </a:p>
          <a:p>
            <a:r>
              <a:rPr lang="de-DE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1~1,5 Monat, agile Entwicklung</a:t>
            </a:r>
            <a:endParaRPr lang="en-DE" sz="4000" dirty="0">
              <a:latin typeface="DM Sans" pitchFamily="2" charset="77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78599D3B-25F4-F56E-6D1E-B124BE86C8CB}"/>
              </a:ext>
            </a:extLst>
          </p:cNvPr>
          <p:cNvSpPr/>
          <p:nvPr/>
        </p:nvSpPr>
        <p:spPr>
          <a:xfrm>
            <a:off x="1149400" y="2803325"/>
            <a:ext cx="4517246" cy="4114800"/>
          </a:xfrm>
          <a:custGeom>
            <a:avLst/>
            <a:gdLst/>
            <a:ahLst/>
            <a:cxnLst/>
            <a:rect l="l" t="t" r="r" b="b"/>
            <a:pathLst>
              <a:path w="4517246" h="4114800">
                <a:moveTo>
                  <a:pt x="0" y="0"/>
                </a:moveTo>
                <a:lnTo>
                  <a:pt x="4517246" y="0"/>
                </a:lnTo>
                <a:lnTo>
                  <a:pt x="4517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10FD63CF-A889-045B-B986-33806E2257A3}"/>
              </a:ext>
            </a:extLst>
          </p:cNvPr>
          <p:cNvSpPr/>
          <p:nvPr/>
        </p:nvSpPr>
        <p:spPr>
          <a:xfrm>
            <a:off x="343896" y="6448395"/>
            <a:ext cx="3536948" cy="3215407"/>
          </a:xfrm>
          <a:custGeom>
            <a:avLst/>
            <a:gdLst/>
            <a:ahLst/>
            <a:cxnLst/>
            <a:rect l="l" t="t" r="r" b="b"/>
            <a:pathLst>
              <a:path w="3536948" h="3215407">
                <a:moveTo>
                  <a:pt x="0" y="0"/>
                </a:moveTo>
                <a:lnTo>
                  <a:pt x="3536948" y="0"/>
                </a:lnTo>
                <a:lnTo>
                  <a:pt x="3536948" y="3215407"/>
                </a:lnTo>
                <a:lnTo>
                  <a:pt x="0" y="32154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CCF5363B-12C8-06AF-4335-CFE8C6412A21}"/>
              </a:ext>
            </a:extLst>
          </p:cNvPr>
          <p:cNvSpPr/>
          <p:nvPr/>
        </p:nvSpPr>
        <p:spPr>
          <a:xfrm>
            <a:off x="5537255" y="7941768"/>
            <a:ext cx="2681132" cy="2398394"/>
          </a:xfrm>
          <a:custGeom>
            <a:avLst/>
            <a:gdLst/>
            <a:ahLst/>
            <a:cxnLst/>
            <a:rect l="l" t="t" r="r" b="b"/>
            <a:pathLst>
              <a:path w="2681132" h="2398394">
                <a:moveTo>
                  <a:pt x="0" y="0"/>
                </a:moveTo>
                <a:lnTo>
                  <a:pt x="2681132" y="0"/>
                </a:lnTo>
                <a:lnTo>
                  <a:pt x="2681132" y="2398394"/>
                </a:lnTo>
                <a:lnTo>
                  <a:pt x="0" y="2398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endParaRPr lang="en-DE"/>
          </a:p>
        </p:txBody>
      </p:sp>
      <p:pic>
        <p:nvPicPr>
          <p:cNvPr id="56" name="Picture 55" descr="A white dress with yellow flowers on it&#10;&#10;Description automatically generated">
            <a:extLst>
              <a:ext uri="{FF2B5EF4-FFF2-40B4-BE49-F238E27FC236}">
                <a16:creationId xmlns:a16="http://schemas.microsoft.com/office/drawing/2014/main" id="{9BBFB233-4F1E-AECC-E7A6-6FECA1DD5C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9" y="3020357"/>
            <a:ext cx="3126200" cy="481955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8881623-6640-76C5-44ED-3D0C83D1FF88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3762728" y="3593692"/>
            <a:ext cx="4192106" cy="4321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 dirty="0"/>
          </a:p>
        </p:txBody>
      </p:sp>
      <p:sp>
        <p:nvSpPr>
          <p:cNvPr id="3" name="AutoShape 3"/>
          <p:cNvSpPr/>
          <p:nvPr/>
        </p:nvSpPr>
        <p:spPr>
          <a:xfrm>
            <a:off x="-886757" y="5074942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4" name="Group 4"/>
          <p:cNvGrpSpPr/>
          <p:nvPr/>
        </p:nvGrpSpPr>
        <p:grpSpPr>
          <a:xfrm>
            <a:off x="5930165" y="4823914"/>
            <a:ext cx="502056" cy="50205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27066" y="4823914"/>
            <a:ext cx="502056" cy="50205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53627" y="4823914"/>
            <a:ext cx="502056" cy="50205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396139" y="4823914"/>
            <a:ext cx="502056" cy="50205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32501" y="1907439"/>
            <a:ext cx="882299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000000"/>
                </a:solidFill>
                <a:latin typeface="DM Sans Bold"/>
              </a:rPr>
              <a:t>Lebensmitteln</a:t>
            </a:r>
            <a:r>
              <a:rPr lang="en-US" sz="9000" dirty="0">
                <a:solidFill>
                  <a:srgbClr val="000000"/>
                </a:solidFill>
                <a:latin typeface="DM Sans Bold"/>
              </a:rPr>
              <a:t> App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7066" y="5616041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90937" y="6635603"/>
            <a:ext cx="3228365" cy="3477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Lebensmittelmanagement zur Minimierung von Verschwendung.</a:t>
            </a:r>
            <a:r>
              <a:rPr lang="en-DE" sz="2800" dirty="0">
                <a:effectLst/>
                <a:latin typeface="DM Sans" pitchFamily="2" charset="77"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ts val="2340"/>
              </a:lnSpc>
            </a:pPr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671930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616041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sp>
        <p:nvSpPr>
          <p:cNvPr id="25" name="Freeform 25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6" name="Freeform 26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7" name="Freeform 27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28" name="Freeform 28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0" name="Freeform 30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pic>
        <p:nvPicPr>
          <p:cNvPr id="35" name="Picture 34" descr="A hand holding a phone&#10;&#10;Description automatically generated">
            <a:extLst>
              <a:ext uri="{FF2B5EF4-FFF2-40B4-BE49-F238E27FC236}">
                <a16:creationId xmlns:a16="http://schemas.microsoft.com/office/drawing/2014/main" id="{20E9C4EF-A516-8B5E-BFBB-1ED32260C0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99" y="-230914"/>
            <a:ext cx="7623057" cy="5064634"/>
          </a:xfrm>
          <a:prstGeom prst="rect">
            <a:avLst/>
          </a:prstGeom>
        </p:spPr>
      </p:pic>
      <p:pic>
        <p:nvPicPr>
          <p:cNvPr id="39" name="Picture 38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4917FC70-6A08-2BF6-2EC2-30BE8AD110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pic>
        <p:nvPicPr>
          <p:cNvPr id="40" name="Picture 39" descr="A screenshot of a food&#10;&#10;Description automatically generated">
            <a:extLst>
              <a:ext uri="{FF2B5EF4-FFF2-40B4-BE49-F238E27FC236}">
                <a16:creationId xmlns:a16="http://schemas.microsoft.com/office/drawing/2014/main" id="{98FCB73D-85CA-7436-54F4-95888ECA7FD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981" y="611639"/>
            <a:ext cx="1284929" cy="1778419"/>
          </a:xfrm>
          <a:prstGeom prst="rect">
            <a:avLst/>
          </a:prstGeom>
        </p:spPr>
      </p:pic>
      <p:pic>
        <p:nvPicPr>
          <p:cNvPr id="42" name="Picture 41" descr="A yellow and purple beets&#10;&#10;Description automatically generated">
            <a:extLst>
              <a:ext uri="{FF2B5EF4-FFF2-40B4-BE49-F238E27FC236}">
                <a16:creationId xmlns:a16="http://schemas.microsoft.com/office/drawing/2014/main" id="{267567F3-B766-991B-3F3E-DBF9F65BB6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486" y="2800190"/>
            <a:ext cx="8518895" cy="2147621"/>
          </a:xfrm>
          <a:prstGeom prst="rect">
            <a:avLst/>
          </a:prstGeom>
        </p:spPr>
      </p:pic>
      <p:sp>
        <p:nvSpPr>
          <p:cNvPr id="43" name="TextBox 19">
            <a:extLst>
              <a:ext uri="{FF2B5EF4-FFF2-40B4-BE49-F238E27FC236}">
                <a16:creationId xmlns:a16="http://schemas.microsoft.com/office/drawing/2014/main" id="{98C31927-D3AF-22C2-B860-60D591B4A43E}"/>
              </a:ext>
            </a:extLst>
          </p:cNvPr>
          <p:cNvSpPr txBox="1"/>
          <p:nvPr/>
        </p:nvSpPr>
        <p:spPr>
          <a:xfrm>
            <a:off x="5948468" y="6727357"/>
            <a:ext cx="2818402" cy="373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Lebensmittel-verwaltungs-system, Rezept-datenbank, Mobile App-Entwicklung.</a:t>
            </a:r>
            <a:endParaRPr lang="en-DE" sz="28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4" name="TextBox 19">
            <a:extLst>
              <a:ext uri="{FF2B5EF4-FFF2-40B4-BE49-F238E27FC236}">
                <a16:creationId xmlns:a16="http://schemas.microsoft.com/office/drawing/2014/main" id="{EE3304C3-A404-DBF5-4F71-53BFD8025FB8}"/>
              </a:ext>
            </a:extLst>
          </p:cNvPr>
          <p:cNvSpPr txBox="1"/>
          <p:nvPr/>
        </p:nvSpPr>
        <p:spPr>
          <a:xfrm>
            <a:off x="9653626" y="6678054"/>
            <a:ext cx="3169280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Risiko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Benutzerakzeptanz, Datenqualität</a:t>
            </a:r>
            <a:r>
              <a:rPr lang="en-DE" sz="3200" dirty="0">
                <a:effectLst/>
                <a:latin typeface="DM Sans" pitchFamily="2" charset="77"/>
              </a:rPr>
              <a:t> </a:t>
            </a:r>
            <a:endParaRPr lang="en-DE" sz="32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45" name="TextBox 19">
            <a:extLst>
              <a:ext uri="{FF2B5EF4-FFF2-40B4-BE49-F238E27FC236}">
                <a16:creationId xmlns:a16="http://schemas.microsoft.com/office/drawing/2014/main" id="{761460DA-97FD-8B19-4F1E-6E6EA616EEC3}"/>
              </a:ext>
            </a:extLst>
          </p:cNvPr>
          <p:cNvSpPr txBox="1"/>
          <p:nvPr/>
        </p:nvSpPr>
        <p:spPr>
          <a:xfrm>
            <a:off x="13414441" y="6678054"/>
            <a:ext cx="2874059" cy="1459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1~1,5 Monat ,Agile Entwicklung. 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3" name="Group 3"/>
          <p:cNvGrpSpPr/>
          <p:nvPr/>
        </p:nvGrpSpPr>
        <p:grpSpPr>
          <a:xfrm>
            <a:off x="1028700" y="1261827"/>
            <a:ext cx="5038071" cy="3559266"/>
            <a:chOff x="0" y="0"/>
            <a:chExt cx="1048738" cy="7409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370657"/>
            <a:ext cx="5038071" cy="3559266"/>
            <a:chOff x="0" y="0"/>
            <a:chExt cx="1048738" cy="740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92531" y="1261827"/>
            <a:ext cx="5038071" cy="3559266"/>
            <a:chOff x="0" y="0"/>
            <a:chExt cx="1048738" cy="7409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92531" y="5370657"/>
            <a:ext cx="5038071" cy="3559266"/>
            <a:chOff x="0" y="0"/>
            <a:chExt cx="1048738" cy="7409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8738" cy="740906"/>
            </a:xfrm>
            <a:custGeom>
              <a:avLst/>
              <a:gdLst/>
              <a:ahLst/>
              <a:cxnLst/>
              <a:rect l="l" t="t" r="r" b="b"/>
              <a:pathLst>
                <a:path w="1048738" h="740906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261827"/>
            <a:ext cx="5038071" cy="668736"/>
            <a:chOff x="0" y="0"/>
            <a:chExt cx="1048738" cy="1392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5370657"/>
            <a:ext cx="5038071" cy="668736"/>
            <a:chOff x="0" y="0"/>
            <a:chExt cx="1048738" cy="1392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92531" y="1261827"/>
            <a:ext cx="5038071" cy="668736"/>
            <a:chOff x="0" y="0"/>
            <a:chExt cx="1048738" cy="1392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92531" y="5370657"/>
            <a:ext cx="5038071" cy="668736"/>
            <a:chOff x="0" y="0"/>
            <a:chExt cx="1048738" cy="13920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48738" cy="139206"/>
            </a:xfrm>
            <a:custGeom>
              <a:avLst/>
              <a:gdLst/>
              <a:ahLst/>
              <a:cxnLst/>
              <a:rect l="l" t="t" r="r" b="b"/>
              <a:pathLst>
                <a:path w="1048738" h="139206">
                  <a:moveTo>
                    <a:pt x="26124" y="0"/>
                  </a:moveTo>
                  <a:lnTo>
                    <a:pt x="1022614" y="0"/>
                  </a:lnTo>
                  <a:cubicBezTo>
                    <a:pt x="1029542" y="0"/>
                    <a:pt x="1036187" y="2752"/>
                    <a:pt x="1041086" y="7651"/>
                  </a:cubicBezTo>
                  <a:cubicBezTo>
                    <a:pt x="1045985" y="12551"/>
                    <a:pt x="1048738" y="19195"/>
                    <a:pt x="1048738" y="26124"/>
                  </a:cubicBezTo>
                  <a:lnTo>
                    <a:pt x="1048738" y="113082"/>
                  </a:lnTo>
                  <a:cubicBezTo>
                    <a:pt x="1048738" y="127510"/>
                    <a:pt x="1037042" y="139206"/>
                    <a:pt x="1022614" y="139206"/>
                  </a:cubicBezTo>
                  <a:lnTo>
                    <a:pt x="26124" y="139206"/>
                  </a:lnTo>
                  <a:cubicBezTo>
                    <a:pt x="19195" y="139206"/>
                    <a:pt x="12551" y="136454"/>
                    <a:pt x="7651" y="131554"/>
                  </a:cubicBezTo>
                  <a:cubicBezTo>
                    <a:pt x="2752" y="126655"/>
                    <a:pt x="0" y="120011"/>
                    <a:pt x="0" y="113082"/>
                  </a:cubicBezTo>
                  <a:lnTo>
                    <a:pt x="0" y="26124"/>
                  </a:lnTo>
                  <a:cubicBezTo>
                    <a:pt x="0" y="11696"/>
                    <a:pt x="11696" y="0"/>
                    <a:pt x="261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048738" cy="1773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45712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Funktionsbeschreibung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062826" y="1452532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Technologie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45712" y="5554049"/>
            <a:ext cx="4137951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 err="1">
                <a:solidFill>
                  <a:srgbClr val="000000"/>
                </a:solidFill>
                <a:latin typeface="DM Sans"/>
              </a:rPr>
              <a:t>Risiko</a:t>
            </a:r>
            <a:endParaRPr lang="en-US" sz="2132" dirty="0">
              <a:solidFill>
                <a:srgbClr val="000000"/>
              </a:solidFill>
              <a:latin typeface="DM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45712" y="2381812"/>
            <a:ext cx="413795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eine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effiziente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zeitsparende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Organisation von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Standorten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, sei es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im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Bereich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Transport,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Lieferwesen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oder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mobiler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Dienstleistungen</a:t>
            </a: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.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062826" y="2381812"/>
            <a:ext cx="4137951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Kartenintegration,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Echtzeitdaten, 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</a:t>
            </a:r>
            <a:r>
              <a:rPr lang="en-DE" sz="2400" dirty="0">
                <a:effectLst/>
                <a:latin typeface="DM Sans" pitchFamily="2" charset="77"/>
              </a:rPr>
              <a:t> mit Zeitplan 3 Monaten</a:t>
            </a: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2826" y="6487068"/>
            <a:ext cx="4137951" cy="137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Kunden,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Lieferunternehmen,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4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Entwicklerteam.</a:t>
            </a:r>
            <a:endParaRPr lang="en-DE" sz="24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45712" y="6487068"/>
            <a:ext cx="4721059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Verkehrsschwankungen,</a:t>
            </a:r>
          </a:p>
          <a:p>
            <a:pPr marL="0" lvl="0" indent="0">
              <a:spcBef>
                <a:spcPct val="0"/>
              </a:spcBef>
            </a:pPr>
            <a:r>
              <a:rPr lang="de-DE" sz="24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4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Standortgenauigkeit.</a:t>
            </a:r>
            <a:r>
              <a:rPr lang="en-DE" sz="2400" dirty="0">
                <a:effectLst/>
                <a:latin typeface="DM Sans" pitchFamily="2" charset="77"/>
              </a:rPr>
              <a:t> </a:t>
            </a:r>
          </a:p>
          <a:p>
            <a:pPr algn="l"/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Datenintegrität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und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Datenschutz</a:t>
            </a:r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  <a:t>-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Fehlerhafte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r>
              <a:rPr lang="en-GB" sz="2400" b="1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Routenberechnung</a:t>
            </a:r>
            <a:r>
              <a:rPr lang="en-GB" sz="2400" b="1" i="0" dirty="0">
                <a:solidFill>
                  <a:srgbClr val="374151"/>
                </a:solidFill>
                <a:effectLst/>
                <a:latin typeface="DM Sans" pitchFamily="2" charset="77"/>
              </a:rPr>
              <a:t>:</a:t>
            </a: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br>
              <a:rPr lang="en-GB" sz="2400" b="0" i="0" dirty="0">
                <a:solidFill>
                  <a:srgbClr val="374151"/>
                </a:solidFill>
                <a:effectLst/>
                <a:latin typeface="DM Sans" pitchFamily="2" charset="77"/>
              </a:rPr>
            </a:br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algn="l"/>
            <a:endParaRPr lang="en-GB" sz="2400" b="0" i="0" dirty="0">
              <a:solidFill>
                <a:srgbClr val="374151"/>
              </a:solidFill>
              <a:effectLst/>
              <a:latin typeface="DM Sans" pitchFamily="2" charset="77"/>
            </a:endParaRPr>
          </a:p>
          <a:p>
            <a:pPr marL="0" lvl="0" indent="0">
              <a:spcBef>
                <a:spcPct val="0"/>
              </a:spcBef>
            </a:pPr>
            <a:endParaRPr lang="en-US" sz="2400" u="none" spc="96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36" name="Freeform 36"/>
          <p:cNvSpPr/>
          <p:nvPr/>
        </p:nvSpPr>
        <p:spPr>
          <a:xfrm rot="-10800000">
            <a:off x="14921622" y="-2069153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38" name="Freeform 38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0" name="Freeform 40"/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43" name="TextBox 37">
            <a:extLst>
              <a:ext uri="{FF2B5EF4-FFF2-40B4-BE49-F238E27FC236}">
                <a16:creationId xmlns:a16="http://schemas.microsoft.com/office/drawing/2014/main" id="{492538E5-59AF-A9C1-CEB9-53AFBD39F33D}"/>
              </a:ext>
            </a:extLst>
          </p:cNvPr>
          <p:cNvSpPr txBox="1"/>
          <p:nvPr/>
        </p:nvSpPr>
        <p:spPr>
          <a:xfrm>
            <a:off x="12100897" y="1182732"/>
            <a:ext cx="5845916" cy="19703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7760"/>
              </a:lnSpc>
              <a:spcBef>
                <a:spcPct val="0"/>
              </a:spcBef>
            </a:pP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Optimierung</a:t>
            </a:r>
            <a:r>
              <a:rPr lang="en-US" sz="6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DM Sans Bold"/>
              </a:rPr>
              <a:t>Routenplanung</a:t>
            </a:r>
            <a:endParaRPr lang="en-US" sz="6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7537B13-4B7D-369C-E271-CA6036B9A689}"/>
              </a:ext>
            </a:extLst>
          </p:cNvPr>
          <p:cNvSpPr txBox="1"/>
          <p:nvPr/>
        </p:nvSpPr>
        <p:spPr>
          <a:xfrm>
            <a:off x="13026395" y="3459897"/>
            <a:ext cx="401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 err="1">
                <a:solidFill>
                  <a:srgbClr val="374151"/>
                </a:solidFill>
                <a:effectLst/>
                <a:latin typeface="DM Sans" pitchFamily="2" charset="77"/>
              </a:rPr>
              <a:t>Routenplanungsoptimierung</a:t>
            </a:r>
            <a:r>
              <a:rPr lang="en-GB" b="0" i="0" dirty="0">
                <a:solidFill>
                  <a:srgbClr val="374151"/>
                </a:solidFill>
                <a:effectLst/>
                <a:latin typeface="DM Sans" pitchFamily="2" charset="77"/>
              </a:rPr>
              <a:t> </a:t>
            </a:r>
            <a:endParaRPr lang="en-DE" dirty="0">
              <a:latin typeface="DM Sans" pitchFamily="2" charset="77"/>
            </a:endParaRPr>
          </a:p>
        </p:txBody>
      </p:sp>
      <p:pic>
        <p:nvPicPr>
          <p:cNvPr id="54" name="Picture 53" descr="A road with red pins on it&#10;&#10;Description automatically generated">
            <a:extLst>
              <a:ext uri="{FF2B5EF4-FFF2-40B4-BE49-F238E27FC236}">
                <a16:creationId xmlns:a16="http://schemas.microsoft.com/office/drawing/2014/main" id="{E22442A1-DB9D-0E19-0348-A65D015833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39" y="4335812"/>
            <a:ext cx="5109323" cy="5109323"/>
          </a:xfrm>
          <a:prstGeom prst="rect">
            <a:avLst/>
          </a:prstGeom>
        </p:spPr>
      </p:pic>
      <p:sp>
        <p:nvSpPr>
          <p:cNvPr id="55" name="TextBox 29">
            <a:extLst>
              <a:ext uri="{FF2B5EF4-FFF2-40B4-BE49-F238E27FC236}">
                <a16:creationId xmlns:a16="http://schemas.microsoft.com/office/drawing/2014/main" id="{6F8630B9-6C6B-D6CB-8AC7-A769572047B2}"/>
              </a:ext>
            </a:extLst>
          </p:cNvPr>
          <p:cNvSpPr txBox="1"/>
          <p:nvPr/>
        </p:nvSpPr>
        <p:spPr>
          <a:xfrm>
            <a:off x="6910442" y="5535729"/>
            <a:ext cx="37394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5"/>
              </a:lnSpc>
            </a:pPr>
            <a:r>
              <a:rPr lang="en-US" sz="2132" dirty="0">
                <a:solidFill>
                  <a:srgbClr val="000000"/>
                </a:solidFill>
                <a:latin typeface="DM Sans"/>
              </a:rPr>
              <a:t>Stakeholder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5CFC88A3-C6B6-A56E-E947-72D227FB5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849" y="-1417095"/>
            <a:ext cx="19888200" cy="16165809"/>
          </a:xfrm>
          <a:prstGeom prst="rect">
            <a:avLst/>
          </a:prstGeom>
        </p:spPr>
      </p:pic>
      <p:sp>
        <p:nvSpPr>
          <p:cNvPr id="83" name="Freeform 2">
            <a:extLst>
              <a:ext uri="{FF2B5EF4-FFF2-40B4-BE49-F238E27FC236}">
                <a16:creationId xmlns:a16="http://schemas.microsoft.com/office/drawing/2014/main" id="{39710E73-4C7F-3BB6-FD3B-EBA64194C3A4}"/>
              </a:ext>
            </a:extLst>
          </p:cNvPr>
          <p:cNvSpPr/>
          <p:nvPr/>
        </p:nvSpPr>
        <p:spPr>
          <a:xfrm rot="-5400000">
            <a:off x="4382098" y="-5572729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84" name="AutoShape 3">
            <a:extLst>
              <a:ext uri="{FF2B5EF4-FFF2-40B4-BE49-F238E27FC236}">
                <a16:creationId xmlns:a16="http://schemas.microsoft.com/office/drawing/2014/main" id="{619CEA82-2596-C4B8-3005-60AA260F645F}"/>
              </a:ext>
            </a:extLst>
          </p:cNvPr>
          <p:cNvSpPr/>
          <p:nvPr/>
        </p:nvSpPr>
        <p:spPr>
          <a:xfrm>
            <a:off x="-886757" y="5143500"/>
            <a:ext cx="2006151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85" name="Group 4">
            <a:extLst>
              <a:ext uri="{FF2B5EF4-FFF2-40B4-BE49-F238E27FC236}">
                <a16:creationId xmlns:a16="http://schemas.microsoft.com/office/drawing/2014/main" id="{6DDB99A6-4FD9-4C0A-41BC-7D17F4D5191E}"/>
              </a:ext>
            </a:extLst>
          </p:cNvPr>
          <p:cNvGrpSpPr/>
          <p:nvPr/>
        </p:nvGrpSpPr>
        <p:grpSpPr>
          <a:xfrm>
            <a:off x="5930165" y="4892472"/>
            <a:ext cx="502056" cy="502056"/>
            <a:chOff x="0" y="0"/>
            <a:chExt cx="812800" cy="812800"/>
          </a:xfrm>
        </p:grpSpPr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DA7CD5BE-CBF3-D9DD-FDFF-EA57FB98FF4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87" name="TextBox 6">
              <a:extLst>
                <a:ext uri="{FF2B5EF4-FFF2-40B4-BE49-F238E27FC236}">
                  <a16:creationId xmlns:a16="http://schemas.microsoft.com/office/drawing/2014/main" id="{7BA02151-E9E0-0398-EE1F-A3D6D1D1D6A0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7">
            <a:extLst>
              <a:ext uri="{FF2B5EF4-FFF2-40B4-BE49-F238E27FC236}">
                <a16:creationId xmlns:a16="http://schemas.microsoft.com/office/drawing/2014/main" id="{53E13DCB-7AC4-9EF1-EA16-9AF9BD7B3E0A}"/>
              </a:ext>
            </a:extLst>
          </p:cNvPr>
          <p:cNvGrpSpPr/>
          <p:nvPr/>
        </p:nvGrpSpPr>
        <p:grpSpPr>
          <a:xfrm>
            <a:off x="2227066" y="4892472"/>
            <a:ext cx="502056" cy="502056"/>
            <a:chOff x="0" y="0"/>
            <a:chExt cx="812800" cy="812800"/>
          </a:xfrm>
        </p:grpSpPr>
        <p:sp>
          <p:nvSpPr>
            <p:cNvPr id="89" name="Freeform 8">
              <a:extLst>
                <a:ext uri="{FF2B5EF4-FFF2-40B4-BE49-F238E27FC236}">
                  <a16:creationId xmlns:a16="http://schemas.microsoft.com/office/drawing/2014/main" id="{676C7CF5-4B62-72FB-4F6F-98D260B22D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E38A5179-EA10-83EF-D6F7-FA92F765E8F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1" name="Group 10">
            <a:extLst>
              <a:ext uri="{FF2B5EF4-FFF2-40B4-BE49-F238E27FC236}">
                <a16:creationId xmlns:a16="http://schemas.microsoft.com/office/drawing/2014/main" id="{4D364E14-BBFB-1C11-0867-17C9DF8B173C}"/>
              </a:ext>
            </a:extLst>
          </p:cNvPr>
          <p:cNvGrpSpPr/>
          <p:nvPr/>
        </p:nvGrpSpPr>
        <p:grpSpPr>
          <a:xfrm>
            <a:off x="9653627" y="4892472"/>
            <a:ext cx="502056" cy="502056"/>
            <a:chOff x="0" y="0"/>
            <a:chExt cx="812800" cy="812800"/>
          </a:xfrm>
        </p:grpSpPr>
        <p:sp>
          <p:nvSpPr>
            <p:cNvPr id="92" name="Freeform 11">
              <a:extLst>
                <a:ext uri="{FF2B5EF4-FFF2-40B4-BE49-F238E27FC236}">
                  <a16:creationId xmlns:a16="http://schemas.microsoft.com/office/drawing/2014/main" id="{02F93120-C0F1-82A8-BAD4-78B6EEF40D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A0C8BF3E-3F5A-0E38-30B6-0C466B5EF664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" name="Group 13">
            <a:extLst>
              <a:ext uri="{FF2B5EF4-FFF2-40B4-BE49-F238E27FC236}">
                <a16:creationId xmlns:a16="http://schemas.microsoft.com/office/drawing/2014/main" id="{AC38657B-EC24-A9D8-8B79-B276EAF9A8FC}"/>
              </a:ext>
            </a:extLst>
          </p:cNvPr>
          <p:cNvGrpSpPr/>
          <p:nvPr/>
        </p:nvGrpSpPr>
        <p:grpSpPr>
          <a:xfrm>
            <a:off x="13396139" y="4892472"/>
            <a:ext cx="502056" cy="502056"/>
            <a:chOff x="0" y="0"/>
            <a:chExt cx="812800" cy="812800"/>
          </a:xfrm>
        </p:grpSpPr>
        <p:sp>
          <p:nvSpPr>
            <p:cNvPr id="95" name="Freeform 14">
              <a:extLst>
                <a:ext uri="{FF2B5EF4-FFF2-40B4-BE49-F238E27FC236}">
                  <a16:creationId xmlns:a16="http://schemas.microsoft.com/office/drawing/2014/main" id="{9DC286B3-85D7-CE6A-62BA-0B34C00AB5D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6" name="TextBox 15">
              <a:extLst>
                <a:ext uri="{FF2B5EF4-FFF2-40B4-BE49-F238E27FC236}">
                  <a16:creationId xmlns:a16="http://schemas.microsoft.com/office/drawing/2014/main" id="{8BC6110A-3AC3-17C4-0794-5110001F00BC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7" name="TextBox 16">
            <a:extLst>
              <a:ext uri="{FF2B5EF4-FFF2-40B4-BE49-F238E27FC236}">
                <a16:creationId xmlns:a16="http://schemas.microsoft.com/office/drawing/2014/main" id="{E42DB51B-2FD1-40AC-FC94-907252B4BCBD}"/>
              </a:ext>
            </a:extLst>
          </p:cNvPr>
          <p:cNvSpPr txBox="1"/>
          <p:nvPr/>
        </p:nvSpPr>
        <p:spPr>
          <a:xfrm>
            <a:off x="4019513" y="1930888"/>
            <a:ext cx="11062501" cy="2282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Landwirtschaftliche</a:t>
            </a:r>
            <a:r>
              <a:rPr lang="en-US" sz="8000" dirty="0">
                <a:solidFill>
                  <a:srgbClr val="000000"/>
                </a:solidFill>
                <a:latin typeface="DM Sans Bold"/>
              </a:rPr>
              <a:t> </a:t>
            </a:r>
            <a:r>
              <a:rPr lang="en-US" sz="8000" dirty="0" err="1">
                <a:solidFill>
                  <a:srgbClr val="000000"/>
                </a:solidFill>
                <a:latin typeface="DM Sans Bold"/>
              </a:rPr>
              <a:t>Unterstützung</a:t>
            </a:r>
            <a:endParaRPr lang="en-US" sz="8000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98" name="TextBox 17">
            <a:extLst>
              <a:ext uri="{FF2B5EF4-FFF2-40B4-BE49-F238E27FC236}">
                <a16:creationId xmlns:a16="http://schemas.microsoft.com/office/drawing/2014/main" id="{00CB653C-F037-8749-1AD5-76732BD198EC}"/>
              </a:ext>
            </a:extLst>
          </p:cNvPr>
          <p:cNvSpPr txBox="1"/>
          <p:nvPr/>
        </p:nvSpPr>
        <p:spPr>
          <a:xfrm>
            <a:off x="2227066" y="5684599"/>
            <a:ext cx="2197323" cy="683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01. 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0C915A80-78D9-1D90-A20E-EEC1557F11DC}"/>
              </a:ext>
            </a:extLst>
          </p:cNvPr>
          <p:cNvSpPr txBox="1"/>
          <p:nvPr/>
        </p:nvSpPr>
        <p:spPr>
          <a:xfrm>
            <a:off x="5948468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02</a:t>
            </a:r>
          </a:p>
        </p:txBody>
      </p:sp>
      <p:sp>
        <p:nvSpPr>
          <p:cNvPr id="100" name="TextBox 19">
            <a:extLst>
              <a:ext uri="{FF2B5EF4-FFF2-40B4-BE49-F238E27FC236}">
                <a16:creationId xmlns:a16="http://schemas.microsoft.com/office/drawing/2014/main" id="{00F91C20-3AB7-2EBB-1CE5-FFDFDB863AB4}"/>
              </a:ext>
            </a:extLst>
          </p:cNvPr>
          <p:cNvSpPr txBox="1"/>
          <p:nvPr/>
        </p:nvSpPr>
        <p:spPr>
          <a:xfrm>
            <a:off x="2221736" y="6580987"/>
            <a:ext cx="3639228" cy="3431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Funktions-beschreibung</a:t>
            </a: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endParaRPr lang="en-US" sz="2400" dirty="0">
              <a:solidFill>
                <a:srgbClr val="000000"/>
              </a:solidFill>
              <a:latin typeface="DM Sans" pitchFamily="2" charset="77"/>
            </a:endParaRPr>
          </a:p>
          <a:p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Verbesserung der Landwirtschaft durch KI und Pflanzenüberwachung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endParaRPr lang="en-US" sz="15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01" name="TextBox 21">
            <a:extLst>
              <a:ext uri="{FF2B5EF4-FFF2-40B4-BE49-F238E27FC236}">
                <a16:creationId xmlns:a16="http://schemas.microsoft.com/office/drawing/2014/main" id="{7D648DFD-36C1-6644-C924-266EF648575C}"/>
              </a:ext>
            </a:extLst>
          </p:cNvPr>
          <p:cNvSpPr txBox="1"/>
          <p:nvPr/>
        </p:nvSpPr>
        <p:spPr>
          <a:xfrm>
            <a:off x="9671930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03</a:t>
            </a:r>
          </a:p>
        </p:txBody>
      </p:sp>
      <p:sp>
        <p:nvSpPr>
          <p:cNvPr id="102" name="TextBox 23">
            <a:extLst>
              <a:ext uri="{FF2B5EF4-FFF2-40B4-BE49-F238E27FC236}">
                <a16:creationId xmlns:a16="http://schemas.microsoft.com/office/drawing/2014/main" id="{555885CD-49CC-39BE-C5EF-9387CD354D81}"/>
              </a:ext>
            </a:extLst>
          </p:cNvPr>
          <p:cNvSpPr txBox="1"/>
          <p:nvPr/>
        </p:nvSpPr>
        <p:spPr>
          <a:xfrm>
            <a:off x="13414442" y="56845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04</a:t>
            </a:r>
          </a:p>
        </p:txBody>
      </p:sp>
      <p:pic>
        <p:nvPicPr>
          <p:cNvPr id="110" name="Picture 109" descr="A white background with black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1B158E0D-2DC4-C1B3-AE89-949467CE3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014" y="535988"/>
            <a:ext cx="846863" cy="1778419"/>
          </a:xfrm>
          <a:prstGeom prst="rect">
            <a:avLst/>
          </a:prstGeom>
        </p:spPr>
      </p:pic>
      <p:sp>
        <p:nvSpPr>
          <p:cNvPr id="114" name="TextBox 19">
            <a:extLst>
              <a:ext uri="{FF2B5EF4-FFF2-40B4-BE49-F238E27FC236}">
                <a16:creationId xmlns:a16="http://schemas.microsoft.com/office/drawing/2014/main" id="{21898C33-455D-82F8-7C8F-3B00F23A2F01}"/>
              </a:ext>
            </a:extLst>
          </p:cNvPr>
          <p:cNvSpPr txBox="1"/>
          <p:nvPr/>
        </p:nvSpPr>
        <p:spPr>
          <a:xfrm>
            <a:off x="9653626" y="6746612"/>
            <a:ext cx="3169280" cy="2313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>
                <a:solidFill>
                  <a:srgbClr val="000000"/>
                </a:solidFill>
                <a:latin typeface="DM Sans" pitchFamily="2" charset="77"/>
              </a:rPr>
              <a:t>Stakeholder</a:t>
            </a:r>
            <a:r>
              <a:rPr lang="en-US" sz="2800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Landwirte, </a:t>
            </a:r>
          </a:p>
          <a:p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Agrar-wissenschaftler, </a:t>
            </a:r>
          </a:p>
          <a:p>
            <a:r>
              <a:rPr lang="de-DE" sz="28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Entwicklerteam</a:t>
            </a:r>
            <a:r>
              <a:rPr lang="en-DE" sz="2800" dirty="0">
                <a:effectLst/>
              </a:rPr>
              <a:t> </a:t>
            </a: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</p:txBody>
      </p:sp>
      <p:sp>
        <p:nvSpPr>
          <p:cNvPr id="115" name="TextBox 19">
            <a:extLst>
              <a:ext uri="{FF2B5EF4-FFF2-40B4-BE49-F238E27FC236}">
                <a16:creationId xmlns:a16="http://schemas.microsoft.com/office/drawing/2014/main" id="{E410FD6C-9E4E-1CFF-25B3-58770AF1C9A2}"/>
              </a:ext>
            </a:extLst>
          </p:cNvPr>
          <p:cNvSpPr txBox="1"/>
          <p:nvPr/>
        </p:nvSpPr>
        <p:spPr>
          <a:xfrm>
            <a:off x="13414441" y="6746612"/>
            <a:ext cx="2874059" cy="11646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Zeitplan</a:t>
            </a:r>
            <a:r>
              <a:rPr lang="en-US" sz="2800" kern="100" dirty="0">
                <a:solidFill>
                  <a:srgbClr val="000000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r>
              <a:rPr lang="de-DE" sz="28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3 Monate</a:t>
            </a:r>
            <a:endParaRPr lang="en-DE" sz="4000" kern="100" dirty="0"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18" name="Group 2">
            <a:extLst>
              <a:ext uri="{FF2B5EF4-FFF2-40B4-BE49-F238E27FC236}">
                <a16:creationId xmlns:a16="http://schemas.microsoft.com/office/drawing/2014/main" id="{63AB1711-A97A-9F29-2C2A-CF0F18BC6E94}"/>
              </a:ext>
            </a:extLst>
          </p:cNvPr>
          <p:cNvGrpSpPr/>
          <p:nvPr/>
        </p:nvGrpSpPr>
        <p:grpSpPr>
          <a:xfrm>
            <a:off x="-396618" y="9189107"/>
            <a:ext cx="20916504" cy="3157124"/>
            <a:chOff x="0" y="0"/>
            <a:chExt cx="27888672" cy="4209499"/>
          </a:xfrm>
        </p:grpSpPr>
        <p:sp>
          <p:nvSpPr>
            <p:cNvPr id="119" name="Freeform 3">
              <a:extLst>
                <a:ext uri="{FF2B5EF4-FFF2-40B4-BE49-F238E27FC236}">
                  <a16:creationId xmlns:a16="http://schemas.microsoft.com/office/drawing/2014/main" id="{82E1F03B-3825-859D-E3B0-0BE9D2781C51}"/>
                </a:ext>
              </a:extLst>
            </p:cNvPr>
            <p:cNvSpPr/>
            <p:nvPr/>
          </p:nvSpPr>
          <p:spPr>
            <a:xfrm>
              <a:off x="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  <p:sp>
          <p:nvSpPr>
            <p:cNvPr id="120" name="Freeform 4">
              <a:extLst>
                <a:ext uri="{FF2B5EF4-FFF2-40B4-BE49-F238E27FC236}">
                  <a16:creationId xmlns:a16="http://schemas.microsoft.com/office/drawing/2014/main" id="{5344053E-EFDB-D104-DAD7-9906CC21ECE0}"/>
                </a:ext>
              </a:extLst>
            </p:cNvPr>
            <p:cNvSpPr/>
            <p:nvPr/>
          </p:nvSpPr>
          <p:spPr>
            <a:xfrm>
              <a:off x="13684840" y="0"/>
              <a:ext cx="14203832" cy="4209499"/>
            </a:xfrm>
            <a:custGeom>
              <a:avLst/>
              <a:gdLst/>
              <a:ahLst/>
              <a:cxnLst/>
              <a:rect l="l" t="t" r="r" b="b"/>
              <a:pathLst>
                <a:path w="14203832" h="4209499">
                  <a:moveTo>
                    <a:pt x="0" y="0"/>
                  </a:moveTo>
                  <a:lnTo>
                    <a:pt x="14203832" y="0"/>
                  </a:lnTo>
                  <a:lnTo>
                    <a:pt x="14203832" y="4209499"/>
                  </a:lnTo>
                  <a:lnTo>
                    <a:pt x="0" y="4209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algn="r"/>
              <a:endParaRPr lang="en-DE"/>
            </a:p>
          </p:txBody>
        </p:sp>
      </p:grpSp>
      <p:sp>
        <p:nvSpPr>
          <p:cNvPr id="121" name="Freeform 10">
            <a:extLst>
              <a:ext uri="{FF2B5EF4-FFF2-40B4-BE49-F238E27FC236}">
                <a16:creationId xmlns:a16="http://schemas.microsoft.com/office/drawing/2014/main" id="{2A2197FC-A76B-AF4E-C092-6F2081FD055B}"/>
              </a:ext>
            </a:extLst>
          </p:cNvPr>
          <p:cNvSpPr/>
          <p:nvPr/>
        </p:nvSpPr>
        <p:spPr>
          <a:xfrm>
            <a:off x="-916839" y="6011205"/>
            <a:ext cx="2612088" cy="7255801"/>
          </a:xfrm>
          <a:custGeom>
            <a:avLst/>
            <a:gdLst/>
            <a:ahLst/>
            <a:cxnLst/>
            <a:rect l="l" t="t" r="r" b="b"/>
            <a:pathLst>
              <a:path w="2612088" h="7255801">
                <a:moveTo>
                  <a:pt x="0" y="0"/>
                </a:moveTo>
                <a:lnTo>
                  <a:pt x="2612088" y="0"/>
                </a:lnTo>
                <a:lnTo>
                  <a:pt x="2612088" y="7255801"/>
                </a:lnTo>
                <a:lnTo>
                  <a:pt x="0" y="72558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2" name="Freeform 13">
            <a:extLst>
              <a:ext uri="{FF2B5EF4-FFF2-40B4-BE49-F238E27FC236}">
                <a16:creationId xmlns:a16="http://schemas.microsoft.com/office/drawing/2014/main" id="{39AD5CA9-56C2-2555-8B6E-2AC8F346AD0F}"/>
              </a:ext>
            </a:extLst>
          </p:cNvPr>
          <p:cNvSpPr/>
          <p:nvPr/>
        </p:nvSpPr>
        <p:spPr>
          <a:xfrm>
            <a:off x="-500379" y="208678"/>
            <a:ext cx="6223661" cy="4209458"/>
          </a:xfrm>
          <a:custGeom>
            <a:avLst/>
            <a:gdLst/>
            <a:ahLst/>
            <a:cxnLst/>
            <a:rect l="l" t="t" r="r" b="b"/>
            <a:pathLst>
              <a:path w="6223661" h="4209458">
                <a:moveTo>
                  <a:pt x="0" y="0"/>
                </a:moveTo>
                <a:lnTo>
                  <a:pt x="6223661" y="0"/>
                </a:lnTo>
                <a:lnTo>
                  <a:pt x="6223661" y="4209458"/>
                </a:lnTo>
                <a:lnTo>
                  <a:pt x="0" y="42094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3" name="Freeform 26">
            <a:extLst>
              <a:ext uri="{FF2B5EF4-FFF2-40B4-BE49-F238E27FC236}">
                <a16:creationId xmlns:a16="http://schemas.microsoft.com/office/drawing/2014/main" id="{235B0A7E-90E7-854F-85BB-61BD4510AD98}"/>
              </a:ext>
            </a:extLst>
          </p:cNvPr>
          <p:cNvSpPr/>
          <p:nvPr/>
        </p:nvSpPr>
        <p:spPr>
          <a:xfrm>
            <a:off x="14218375" y="-121607"/>
            <a:ext cx="1902906" cy="1740294"/>
          </a:xfrm>
          <a:custGeom>
            <a:avLst/>
            <a:gdLst/>
            <a:ahLst/>
            <a:cxnLst/>
            <a:rect l="l" t="t" r="r" b="b"/>
            <a:pathLst>
              <a:path w="1902906" h="1740294">
                <a:moveTo>
                  <a:pt x="0" y="0"/>
                </a:moveTo>
                <a:lnTo>
                  <a:pt x="1902906" y="0"/>
                </a:lnTo>
                <a:lnTo>
                  <a:pt x="1902906" y="1740294"/>
                </a:lnTo>
                <a:lnTo>
                  <a:pt x="0" y="17402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4" name="Freeform 3">
            <a:extLst>
              <a:ext uri="{FF2B5EF4-FFF2-40B4-BE49-F238E27FC236}">
                <a16:creationId xmlns:a16="http://schemas.microsoft.com/office/drawing/2014/main" id="{4BD3BE68-36F8-944E-A098-7334D8A29EB0}"/>
              </a:ext>
            </a:extLst>
          </p:cNvPr>
          <p:cNvSpPr/>
          <p:nvPr/>
        </p:nvSpPr>
        <p:spPr>
          <a:xfrm>
            <a:off x="14943233" y="2001249"/>
            <a:ext cx="4472943" cy="2065687"/>
          </a:xfrm>
          <a:custGeom>
            <a:avLst/>
            <a:gdLst/>
            <a:ahLst/>
            <a:cxnLst/>
            <a:rect l="l" t="t" r="r" b="b"/>
            <a:pathLst>
              <a:path w="4472943" h="2065687">
                <a:moveTo>
                  <a:pt x="0" y="0"/>
                </a:moveTo>
                <a:lnTo>
                  <a:pt x="4472943" y="0"/>
                </a:lnTo>
                <a:lnTo>
                  <a:pt x="4472943" y="2065687"/>
                </a:lnTo>
                <a:lnTo>
                  <a:pt x="0" y="20656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25" name="TextBox 19">
            <a:extLst>
              <a:ext uri="{FF2B5EF4-FFF2-40B4-BE49-F238E27FC236}">
                <a16:creationId xmlns:a16="http://schemas.microsoft.com/office/drawing/2014/main" id="{DD63C28A-1627-C701-AF93-C84D447671F6}"/>
              </a:ext>
            </a:extLst>
          </p:cNvPr>
          <p:cNvSpPr txBox="1"/>
          <p:nvPr/>
        </p:nvSpPr>
        <p:spPr>
          <a:xfrm>
            <a:off x="5930164" y="6816100"/>
            <a:ext cx="3213835" cy="338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40"/>
              </a:lnSpc>
            </a:pPr>
            <a:r>
              <a:rPr lang="en-US" sz="3600" u="sng" dirty="0" err="1">
                <a:solidFill>
                  <a:srgbClr val="000000"/>
                </a:solidFill>
                <a:latin typeface="DM Sans" pitchFamily="2" charset="77"/>
              </a:rPr>
              <a:t>Technologie</a:t>
            </a:r>
            <a:r>
              <a:rPr lang="en-US" sz="2800" u="sng" dirty="0">
                <a:solidFill>
                  <a:srgbClr val="000000"/>
                </a:solidFill>
                <a:latin typeface="DM Sans" pitchFamily="2" charset="77"/>
              </a:rPr>
              <a:t>:</a:t>
            </a:r>
          </a:p>
          <a:p>
            <a:pPr>
              <a:lnSpc>
                <a:spcPts val="2340"/>
              </a:lnSpc>
            </a:pPr>
            <a:endParaRPr lang="en-US" sz="2800" dirty="0">
              <a:solidFill>
                <a:srgbClr val="000000"/>
              </a:solidFill>
              <a:latin typeface="DM Sans" pitchFamily="2" charset="77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Künstliche Intelligenz,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-Sensorintegration, - Mobile App-Entwicklung.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C8DE3094-4C15-8861-0858-7E5609E16378}"/>
              </a:ext>
            </a:extLst>
          </p:cNvPr>
          <p:cNvGrpSpPr/>
          <p:nvPr/>
        </p:nvGrpSpPr>
        <p:grpSpPr>
          <a:xfrm>
            <a:off x="15677849" y="4916964"/>
            <a:ext cx="502056" cy="502056"/>
            <a:chOff x="0" y="0"/>
            <a:chExt cx="812800" cy="812800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470D5B1A-1DD1-F530-8A74-108ED29AEA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45" name="TextBox 15">
              <a:extLst>
                <a:ext uri="{FF2B5EF4-FFF2-40B4-BE49-F238E27FC236}">
                  <a16:creationId xmlns:a16="http://schemas.microsoft.com/office/drawing/2014/main" id="{FB2B8458-017B-EF25-722C-8CAA447CB722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2" name="TextBox 23">
            <a:extLst>
              <a:ext uri="{FF2B5EF4-FFF2-40B4-BE49-F238E27FC236}">
                <a16:creationId xmlns:a16="http://schemas.microsoft.com/office/drawing/2014/main" id="{AE3CF7D1-A1D6-2540-8BD7-49D6FAEE62AA}"/>
              </a:ext>
            </a:extLst>
          </p:cNvPr>
          <p:cNvSpPr txBox="1"/>
          <p:nvPr/>
        </p:nvSpPr>
        <p:spPr>
          <a:xfrm>
            <a:off x="15734479" y="5660443"/>
            <a:ext cx="2197323" cy="67945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5150"/>
              </a:lnSpc>
            </a:pPr>
            <a:r>
              <a:rPr lang="en-US" sz="5000" dirty="0">
                <a:solidFill>
                  <a:srgbClr val="000000"/>
                </a:solidFill>
                <a:latin typeface="DM Sans Bold"/>
              </a:rPr>
              <a:t>05</a:t>
            </a:r>
          </a:p>
        </p:txBody>
      </p:sp>
      <p:sp>
        <p:nvSpPr>
          <p:cNvPr id="143" name="TextBox 19">
            <a:extLst>
              <a:ext uri="{FF2B5EF4-FFF2-40B4-BE49-F238E27FC236}">
                <a16:creationId xmlns:a16="http://schemas.microsoft.com/office/drawing/2014/main" id="{4B0E1E0D-A602-AD75-5D02-D0AD483C778F}"/>
              </a:ext>
            </a:extLst>
          </p:cNvPr>
          <p:cNvSpPr txBox="1"/>
          <p:nvPr/>
        </p:nvSpPr>
        <p:spPr>
          <a:xfrm>
            <a:off x="15830139" y="6712207"/>
            <a:ext cx="2874059" cy="338002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0" tIns="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2340"/>
              </a:lnSpc>
            </a:pPr>
            <a:r>
              <a:rPr lang="en-US" sz="3600" u="sng" kern="100" dirty="0" err="1">
                <a:solidFill>
                  <a:srgbClr val="000000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Risiko</a:t>
            </a:r>
            <a:endParaRPr lang="en-US" sz="2800" u="sng" kern="100" dirty="0">
              <a:solidFill>
                <a:srgbClr val="000000"/>
              </a:solidFill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2800" kern="100" dirty="0">
              <a:solidFill>
                <a:srgbClr val="000000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Wetter-änderungen,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2800" kern="100" dirty="0"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2800" kern="100" dirty="0"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Genauigkeit der Sensor-werte.</a:t>
            </a:r>
            <a:endParaRPr lang="en-DE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340"/>
              </a:lnSpc>
            </a:pPr>
            <a:endParaRPr lang="en-US" sz="1600" dirty="0">
              <a:solidFill>
                <a:srgbClr val="00000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183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FBBB28-57CA-B29C-F1B9-FEBE078B11DB}"/>
              </a:ext>
            </a:extLst>
          </p:cNvPr>
          <p:cNvSpPr/>
          <p:nvPr/>
        </p:nvSpPr>
        <p:spPr>
          <a:xfrm rot="-5400000">
            <a:off x="3645488" y="-400178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-71867" t="-3631" r="-74156" b="-2747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A3D83-8CC3-09C4-A8B3-B784C93419AD}"/>
              </a:ext>
            </a:extLst>
          </p:cNvPr>
          <p:cNvSpPr txBox="1"/>
          <p:nvPr/>
        </p:nvSpPr>
        <p:spPr>
          <a:xfrm>
            <a:off x="2486556" y="1372677"/>
            <a:ext cx="7924800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 dirty="0">
                <a:solidFill>
                  <a:srgbClr val="3139A8"/>
                </a:solidFill>
                <a:latin typeface="Be Vietnam Ultra-Bold"/>
              </a:rPr>
              <a:t>Cyber Security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A7C2A23D-CC52-7276-E1C3-8AF23F431574}"/>
              </a:ext>
            </a:extLst>
          </p:cNvPr>
          <p:cNvGrpSpPr/>
          <p:nvPr/>
        </p:nvGrpSpPr>
        <p:grpSpPr>
          <a:xfrm>
            <a:off x="10423089" y="1365020"/>
            <a:ext cx="6836211" cy="2434044"/>
            <a:chOff x="0" y="0"/>
            <a:chExt cx="2132037" cy="75911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C04927D-227A-8F5B-B2D3-4E0AD521E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5383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7A9611D-2621-B530-6124-A6C284B7EEFA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2EC0E74-C58E-514B-282C-3CD067937152}"/>
              </a:ext>
            </a:extLst>
          </p:cNvPr>
          <p:cNvGrpSpPr/>
          <p:nvPr/>
        </p:nvGrpSpPr>
        <p:grpSpPr>
          <a:xfrm>
            <a:off x="10423089" y="3925191"/>
            <a:ext cx="6836211" cy="2434044"/>
            <a:chOff x="0" y="0"/>
            <a:chExt cx="2132037" cy="759115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4F3E7E-649E-2EF7-68DE-B9ABF306824A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3139A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4AA3F0C-B1FC-1FC7-DCBD-2AE1ABC04712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734CD3E-D685-D6AD-29D2-AFE723DB0D1E}"/>
              </a:ext>
            </a:extLst>
          </p:cNvPr>
          <p:cNvGrpSpPr/>
          <p:nvPr/>
        </p:nvGrpSpPr>
        <p:grpSpPr>
          <a:xfrm>
            <a:off x="10423089" y="6487936"/>
            <a:ext cx="6836211" cy="2434044"/>
            <a:chOff x="0" y="0"/>
            <a:chExt cx="2132037" cy="759115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8260CED-1703-F606-293D-AF5ABF6E491F}"/>
                </a:ext>
              </a:extLst>
            </p:cNvPr>
            <p:cNvSpPr/>
            <p:nvPr/>
          </p:nvSpPr>
          <p:spPr>
            <a:xfrm>
              <a:off x="0" y="0"/>
              <a:ext cx="2132037" cy="759115"/>
            </a:xfrm>
            <a:custGeom>
              <a:avLst/>
              <a:gdLst/>
              <a:ahLst/>
              <a:cxnLst/>
              <a:rect l="l" t="t" r="r" b="b"/>
              <a:pathLst>
                <a:path w="2132037" h="759115">
                  <a:moveTo>
                    <a:pt x="16987" y="0"/>
                  </a:moveTo>
                  <a:lnTo>
                    <a:pt x="2115050" y="0"/>
                  </a:lnTo>
                  <a:cubicBezTo>
                    <a:pt x="2119555" y="0"/>
                    <a:pt x="2123876" y="1790"/>
                    <a:pt x="2127062" y="4975"/>
                  </a:cubicBezTo>
                  <a:cubicBezTo>
                    <a:pt x="2130247" y="8161"/>
                    <a:pt x="2132037" y="12482"/>
                    <a:pt x="2132037" y="16987"/>
                  </a:cubicBezTo>
                  <a:lnTo>
                    <a:pt x="2132037" y="742128"/>
                  </a:lnTo>
                  <a:cubicBezTo>
                    <a:pt x="2132037" y="751510"/>
                    <a:pt x="2124432" y="759115"/>
                    <a:pt x="2115050" y="759115"/>
                  </a:cubicBezTo>
                  <a:lnTo>
                    <a:pt x="16987" y="759115"/>
                  </a:lnTo>
                  <a:cubicBezTo>
                    <a:pt x="7605" y="759115"/>
                    <a:pt x="0" y="751510"/>
                    <a:pt x="0" y="742128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06C89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19412CF3-AA55-8E7E-B9DE-9E09FD1D7A19}"/>
                </a:ext>
              </a:extLst>
            </p:cNvPr>
            <p:cNvSpPr txBox="1"/>
            <p:nvPr/>
          </p:nvSpPr>
          <p:spPr>
            <a:xfrm>
              <a:off x="0" y="-38100"/>
              <a:ext cx="2132037" cy="797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5AB68939-E5E0-597D-F34A-365D9828923D}"/>
              </a:ext>
            </a:extLst>
          </p:cNvPr>
          <p:cNvSpPr txBox="1"/>
          <p:nvPr/>
        </p:nvSpPr>
        <p:spPr>
          <a:xfrm>
            <a:off x="12750857" y="1839092"/>
            <a:ext cx="4394143" cy="1991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950"/>
              </a:lnSpc>
            </a:pPr>
            <a:r>
              <a:rPr lang="en-US" sz="2800" u="sng" dirty="0" err="1">
                <a:solidFill>
                  <a:srgbClr val="FFFFFF"/>
                </a:solidFill>
                <a:latin typeface="DM Sans" pitchFamily="2" charset="77"/>
              </a:rPr>
              <a:t>Funktionsbeschreibung</a:t>
            </a:r>
            <a:r>
              <a:rPr lang="en-US" sz="2800" u="sng" dirty="0">
                <a:solidFill>
                  <a:srgbClr val="FFFFFF"/>
                </a:solidFill>
                <a:latin typeface="DM Sans" pitchFamily="2" charset="77"/>
              </a:rPr>
              <a:t>:</a:t>
            </a:r>
          </a:p>
          <a:p>
            <a:pPr marL="0" lvl="0" indent="0" algn="l">
              <a:lnSpc>
                <a:spcPts val="1950"/>
              </a:lnSpc>
            </a:pPr>
            <a:endParaRPr lang="en-US" sz="2000" u="sng" dirty="0">
              <a:solidFill>
                <a:srgbClr val="FFFFFF"/>
              </a:solidFill>
              <a:latin typeface="DM Sans" pitchFamily="2" charset="77"/>
            </a:endParaRPr>
          </a:p>
          <a:p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eine umfassende </a:t>
            </a:r>
            <a:r>
              <a:rPr lang="de-DE" sz="2000" kern="100" dirty="0" err="1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Cybersecurity</a:t>
            </a:r>
            <a:r>
              <a:rPr lang="de-DE" sz="20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Lösung, die Organisationen vor Bedrohungen und Cyberangriffen geschützt werden</a:t>
            </a:r>
            <a:endParaRPr lang="en-DE" sz="20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14" name="Freeform 36">
            <a:extLst>
              <a:ext uri="{FF2B5EF4-FFF2-40B4-BE49-F238E27FC236}">
                <a16:creationId xmlns:a16="http://schemas.microsoft.com/office/drawing/2014/main" id="{EF1CB95D-F852-B508-2533-86C28DC3041D}"/>
              </a:ext>
            </a:extLst>
          </p:cNvPr>
          <p:cNvSpPr/>
          <p:nvPr/>
        </p:nvSpPr>
        <p:spPr>
          <a:xfrm rot="-10800000">
            <a:off x="353627" y="-1915626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5" name="Freeform 38">
            <a:extLst>
              <a:ext uri="{FF2B5EF4-FFF2-40B4-BE49-F238E27FC236}">
                <a16:creationId xmlns:a16="http://schemas.microsoft.com/office/drawing/2014/main" id="{79D8C1CA-4292-D47A-347B-63B2439E4273}"/>
              </a:ext>
            </a:extLst>
          </p:cNvPr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B2EC125E-C60B-E89C-4AA8-C1AF7FDFA9F9}"/>
              </a:ext>
            </a:extLst>
          </p:cNvPr>
          <p:cNvSpPr/>
          <p:nvPr/>
        </p:nvSpPr>
        <p:spPr>
          <a:xfrm>
            <a:off x="-1558320" y="910426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D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CBF1ACB6-CC91-5536-8377-79C921BB8E46}"/>
              </a:ext>
            </a:extLst>
          </p:cNvPr>
          <p:cNvSpPr/>
          <p:nvPr/>
        </p:nvSpPr>
        <p:spPr>
          <a:xfrm>
            <a:off x="2939713" y="2752620"/>
            <a:ext cx="4719228" cy="6704833"/>
          </a:xfrm>
          <a:custGeom>
            <a:avLst/>
            <a:gdLst/>
            <a:ahLst/>
            <a:cxnLst/>
            <a:rect l="l" t="t" r="r" b="b"/>
            <a:pathLst>
              <a:path w="4973020" h="7792481">
                <a:moveTo>
                  <a:pt x="0" y="0"/>
                </a:moveTo>
                <a:lnTo>
                  <a:pt x="4973020" y="0"/>
                </a:lnTo>
                <a:lnTo>
                  <a:pt x="4973020" y="7792481"/>
                </a:lnTo>
                <a:lnTo>
                  <a:pt x="0" y="77924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E7166BBD-44EF-F19E-E53D-71297B19D1BE}"/>
              </a:ext>
            </a:extLst>
          </p:cNvPr>
          <p:cNvSpPr/>
          <p:nvPr/>
        </p:nvSpPr>
        <p:spPr>
          <a:xfrm>
            <a:off x="11013009" y="1538032"/>
            <a:ext cx="1334015" cy="2078493"/>
          </a:xfrm>
          <a:custGeom>
            <a:avLst/>
            <a:gdLst/>
            <a:ahLst/>
            <a:cxnLst/>
            <a:rect l="l" t="t" r="r" b="b"/>
            <a:pathLst>
              <a:path w="1334015" h="2078493">
                <a:moveTo>
                  <a:pt x="0" y="0"/>
                </a:moveTo>
                <a:lnTo>
                  <a:pt x="1334014" y="0"/>
                </a:lnTo>
                <a:lnTo>
                  <a:pt x="133401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28F1311-1CF9-0A59-3AB9-BE57F05CD775}"/>
              </a:ext>
            </a:extLst>
          </p:cNvPr>
          <p:cNvSpPr/>
          <p:nvPr/>
        </p:nvSpPr>
        <p:spPr>
          <a:xfrm>
            <a:off x="10843440" y="4041883"/>
            <a:ext cx="1092154" cy="2078493"/>
          </a:xfrm>
          <a:custGeom>
            <a:avLst/>
            <a:gdLst/>
            <a:ahLst/>
            <a:cxnLst/>
            <a:rect l="l" t="t" r="r" b="b"/>
            <a:pathLst>
              <a:path w="1092154" h="2078493">
                <a:moveTo>
                  <a:pt x="0" y="0"/>
                </a:moveTo>
                <a:lnTo>
                  <a:pt x="1092154" y="0"/>
                </a:lnTo>
                <a:lnTo>
                  <a:pt x="1092154" y="2078493"/>
                </a:lnTo>
                <a:lnTo>
                  <a:pt x="0" y="20784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A2F66054-E926-3474-45C1-28699DF24F94}"/>
              </a:ext>
            </a:extLst>
          </p:cNvPr>
          <p:cNvSpPr txBox="1"/>
          <p:nvPr/>
        </p:nvSpPr>
        <p:spPr>
          <a:xfrm>
            <a:off x="12720363" y="4367856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Technologien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Sicherheitsalgorithmen,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Benutzerdatenverschlüsselung, 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Mobile App-Entwicklung.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3F1AC8AF-0A5E-6C8F-BB79-233314B8BDED}"/>
              </a:ext>
            </a:extLst>
          </p:cNvPr>
          <p:cNvSpPr txBox="1"/>
          <p:nvPr/>
        </p:nvSpPr>
        <p:spPr>
          <a:xfrm>
            <a:off x="12720362" y="6803767"/>
            <a:ext cx="4394143" cy="2124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/>
            <a:r>
              <a:rPr lang="en-US" sz="2800" u="sng" dirty="0" err="1">
                <a:solidFill>
                  <a:schemeClr val="bg1"/>
                </a:solidFill>
                <a:latin typeface="DM Sans" pitchFamily="2" charset="77"/>
              </a:rPr>
              <a:t>Risiko</a:t>
            </a:r>
            <a:endParaRPr lang="en-US" sz="2800" u="sng" dirty="0">
              <a:solidFill>
                <a:schemeClr val="bg1"/>
              </a:solidFill>
              <a:latin typeface="DM Sans" pitchFamily="2" charset="77"/>
            </a:endParaRPr>
          </a:p>
          <a:p>
            <a:pPr marL="0" lvl="0" indent="0" algn="l"/>
            <a:endParaRPr lang="en-US" sz="2000" u="sng" dirty="0">
              <a:solidFill>
                <a:schemeClr val="bg1"/>
              </a:solidFill>
              <a:latin typeface="DM Sans" pitchFamily="2" charset="77"/>
            </a:endParaRPr>
          </a:p>
          <a:p>
            <a:pPr>
              <a:spcAft>
                <a:spcPts val="800"/>
              </a:spcAft>
            </a:pP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Cyberangriffe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 Malware und Schadsoftware</a:t>
            </a:r>
          </a:p>
          <a:p>
            <a:pPr>
              <a:spcAft>
                <a:spcPts val="800"/>
              </a:spcAft>
            </a:pPr>
            <a:r>
              <a:rPr lang="de-DE" kern="100" dirty="0">
                <a:solidFill>
                  <a:schemeClr val="bg1"/>
                </a:solidFill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de-DE" sz="1800" kern="100" dirty="0">
                <a:solidFill>
                  <a:schemeClr val="bg1"/>
                </a:solidFill>
                <a:effectLst/>
                <a:latin typeface="DM Sans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Schwachstellen in Software und System</a:t>
            </a:r>
            <a:endParaRPr lang="en-DE" sz="1800" kern="100" dirty="0">
              <a:solidFill>
                <a:schemeClr val="bg1"/>
              </a:solidFill>
              <a:effectLst/>
              <a:latin typeface="DM Sans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>
              <a:lnSpc>
                <a:spcPts val="1950"/>
              </a:lnSpc>
            </a:pPr>
            <a:endParaRPr lang="en-US" sz="1500" u="none" strike="noStrike" dirty="0">
              <a:solidFill>
                <a:srgbClr val="FFFFFF"/>
              </a:solidFill>
              <a:latin typeface="DM Sans" pitchFamily="2" charset="77"/>
            </a:endParaRPr>
          </a:p>
        </p:txBody>
      </p:sp>
      <p:grpSp>
        <p:nvGrpSpPr>
          <p:cNvPr id="22" name="Group 6">
            <a:extLst>
              <a:ext uri="{FF2B5EF4-FFF2-40B4-BE49-F238E27FC236}">
                <a16:creationId xmlns:a16="http://schemas.microsoft.com/office/drawing/2014/main" id="{41FDDF74-D2BA-0272-070B-1D553C673BEA}"/>
              </a:ext>
            </a:extLst>
          </p:cNvPr>
          <p:cNvGrpSpPr/>
          <p:nvPr/>
        </p:nvGrpSpPr>
        <p:grpSpPr>
          <a:xfrm>
            <a:off x="10642476" y="6625862"/>
            <a:ext cx="1933091" cy="2158191"/>
            <a:chOff x="0" y="0"/>
            <a:chExt cx="2577454" cy="2877588"/>
          </a:xfrm>
        </p:grpSpPr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DB57978D-B65C-80CC-D108-00CD54D2506C}"/>
                </a:ext>
              </a:extLst>
            </p:cNvPr>
            <p:cNvSpPr/>
            <p:nvPr/>
          </p:nvSpPr>
          <p:spPr>
            <a:xfrm>
              <a:off x="0" y="0"/>
              <a:ext cx="2577454" cy="2752621"/>
            </a:xfrm>
            <a:custGeom>
              <a:avLst/>
              <a:gdLst/>
              <a:ahLst/>
              <a:cxnLst/>
              <a:rect l="l" t="t" r="r" b="b"/>
              <a:pathLst>
                <a:path w="2577454" h="2752621">
                  <a:moveTo>
                    <a:pt x="0" y="0"/>
                  </a:moveTo>
                  <a:lnTo>
                    <a:pt x="2577454" y="0"/>
                  </a:lnTo>
                  <a:lnTo>
                    <a:pt x="2577454" y="2752621"/>
                  </a:lnTo>
                  <a:lnTo>
                    <a:pt x="0" y="2752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79C6036-229C-0844-4F3D-2F149146C4A5}"/>
                </a:ext>
              </a:extLst>
            </p:cNvPr>
            <p:cNvSpPr/>
            <p:nvPr/>
          </p:nvSpPr>
          <p:spPr>
            <a:xfrm>
              <a:off x="0" y="1679430"/>
              <a:ext cx="1017345" cy="1198157"/>
            </a:xfrm>
            <a:custGeom>
              <a:avLst/>
              <a:gdLst/>
              <a:ahLst/>
              <a:cxnLst/>
              <a:rect l="l" t="t" r="r" b="b"/>
              <a:pathLst>
                <a:path w="1017345" h="1198157">
                  <a:moveTo>
                    <a:pt x="0" y="0"/>
                  </a:moveTo>
                  <a:lnTo>
                    <a:pt x="1017345" y="0"/>
                  </a:lnTo>
                  <a:lnTo>
                    <a:pt x="1017345" y="1198158"/>
                  </a:lnTo>
                  <a:lnTo>
                    <a:pt x="0" y="1198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90481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240F5A-F131-EC34-C9C6-3E0C7F576F26}"/>
              </a:ext>
            </a:extLst>
          </p:cNvPr>
          <p:cNvSpPr/>
          <p:nvPr/>
        </p:nvSpPr>
        <p:spPr>
          <a:xfrm flipH="1" flipV="1">
            <a:off x="-50533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F991F02-1476-A054-BD86-5609C3344E12}"/>
              </a:ext>
            </a:extLst>
          </p:cNvPr>
          <p:cNvSpPr/>
          <p:nvPr/>
        </p:nvSpPr>
        <p:spPr>
          <a:xfrm>
            <a:off x="2766582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7AE4A51-0E43-85B9-5D2C-75F8318BAF5C}"/>
              </a:ext>
            </a:extLst>
          </p:cNvPr>
          <p:cNvSpPr/>
          <p:nvPr/>
        </p:nvSpPr>
        <p:spPr>
          <a:xfrm rot="2035253">
            <a:off x="16137309" y="540821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D4466381-16FB-83DC-2807-2D284E38E2C8}"/>
              </a:ext>
            </a:extLst>
          </p:cNvPr>
          <p:cNvSpPr/>
          <p:nvPr/>
        </p:nvSpPr>
        <p:spPr>
          <a:xfrm>
            <a:off x="1576917" y="6408918"/>
            <a:ext cx="15187083" cy="1329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67DF4C01-7032-A7C7-5D6F-4F5E29CF46FD}"/>
              </a:ext>
            </a:extLst>
          </p:cNvPr>
          <p:cNvGrpSpPr/>
          <p:nvPr/>
        </p:nvGrpSpPr>
        <p:grpSpPr>
          <a:xfrm>
            <a:off x="3529813" y="6251795"/>
            <a:ext cx="401105" cy="42671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FF5B84-D15F-C58C-8202-C27EA66D7A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D1A7E33-E425-B641-478F-BACEE3511A2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3680B4DE-A59F-F4EC-9C9F-AC4E4FFD3580}"/>
              </a:ext>
            </a:extLst>
          </p:cNvPr>
          <p:cNvSpPr txBox="1"/>
          <p:nvPr/>
        </p:nvSpPr>
        <p:spPr>
          <a:xfrm>
            <a:off x="2328422" y="7786478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Zusammenfassung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der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aus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verschiedenen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Bereichen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 algn="ctr"/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BD6C18B-D99D-5878-A771-55B3691A952F}"/>
              </a:ext>
            </a:extLst>
          </p:cNvPr>
          <p:cNvSpPr txBox="1"/>
          <p:nvPr/>
        </p:nvSpPr>
        <p:spPr>
          <a:xfrm>
            <a:off x="2766582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 dirty="0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115B17E-C732-F249-B2F2-CA63F13440C1}"/>
              </a:ext>
            </a:extLst>
          </p:cNvPr>
          <p:cNvSpPr txBox="1"/>
          <p:nvPr/>
        </p:nvSpPr>
        <p:spPr>
          <a:xfrm>
            <a:off x="2046827" y="6878398"/>
            <a:ext cx="376771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Funktions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  <a:p>
            <a:pPr algn="ctr"/>
            <a:r>
              <a:rPr lang="en-US" sz="2400" u="sng" spc="289" dirty="0" err="1">
                <a:solidFill>
                  <a:srgbClr val="231F20"/>
                </a:solidFill>
                <a:latin typeface="DM Sans Bold"/>
              </a:rPr>
              <a:t>beschreibung</a:t>
            </a:r>
            <a:endParaRPr lang="en-US" sz="2400" u="sng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6EB2DBC-3867-F079-EDC3-F67591DBC58A}"/>
              </a:ext>
            </a:extLst>
          </p:cNvPr>
          <p:cNvSpPr/>
          <p:nvPr/>
        </p:nvSpPr>
        <p:spPr>
          <a:xfrm>
            <a:off x="6254881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B5937514-D0E2-618D-28DB-A71547067A0A}"/>
              </a:ext>
            </a:extLst>
          </p:cNvPr>
          <p:cNvGrpSpPr/>
          <p:nvPr/>
        </p:nvGrpSpPr>
        <p:grpSpPr>
          <a:xfrm>
            <a:off x="7018113" y="6251795"/>
            <a:ext cx="401105" cy="426713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91889DE-7D36-4681-3A62-8A47718A7C2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681C5B2A-A9C8-0415-EF62-C23D4F8204FE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0DB58803-2587-4400-19D0-5114AB9B5532}"/>
              </a:ext>
            </a:extLst>
          </p:cNvPr>
          <p:cNvSpPr txBox="1"/>
          <p:nvPr/>
        </p:nvSpPr>
        <p:spPr>
          <a:xfrm>
            <a:off x="6254881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0E88FDF-E1CD-67B1-E07B-78B3656C8402}"/>
              </a:ext>
            </a:extLst>
          </p:cNvPr>
          <p:cNvSpPr/>
          <p:nvPr/>
        </p:nvSpPr>
        <p:spPr>
          <a:xfrm>
            <a:off x="9745438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FD90F7EC-84BB-335D-3B64-5AD096B03B0D}"/>
              </a:ext>
            </a:extLst>
          </p:cNvPr>
          <p:cNvGrpSpPr/>
          <p:nvPr/>
        </p:nvGrpSpPr>
        <p:grpSpPr>
          <a:xfrm>
            <a:off x="10508670" y="6251795"/>
            <a:ext cx="401105" cy="426713"/>
            <a:chOff x="0" y="0"/>
            <a:chExt cx="812800" cy="812800"/>
          </a:xfrm>
        </p:grpSpPr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264B14D0-7065-3537-582D-15E5A2C0A1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8EC1FB67-0739-0ACA-0522-483C04542C07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770E652C-5B7A-64FC-4D32-A6C098C39D42}"/>
              </a:ext>
            </a:extLst>
          </p:cNvPr>
          <p:cNvSpPr txBox="1"/>
          <p:nvPr/>
        </p:nvSpPr>
        <p:spPr>
          <a:xfrm>
            <a:off x="9745438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C402406A-5744-CF76-5CA1-05C15CD6A9BF}"/>
              </a:ext>
            </a:extLst>
          </p:cNvPr>
          <p:cNvSpPr/>
          <p:nvPr/>
        </p:nvSpPr>
        <p:spPr>
          <a:xfrm>
            <a:off x="13235995" y="3314700"/>
            <a:ext cx="1623005" cy="26233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2738EB4-068E-9B6A-FC43-8BE688131715}"/>
              </a:ext>
            </a:extLst>
          </p:cNvPr>
          <p:cNvGrpSpPr/>
          <p:nvPr/>
        </p:nvGrpSpPr>
        <p:grpSpPr>
          <a:xfrm>
            <a:off x="13999227" y="6251795"/>
            <a:ext cx="401105" cy="426713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E7EAA773-C3BF-E2CF-F083-9C26FE5C353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40C38330-7BE0-02D2-3F7F-F78D59960639}"/>
                </a:ext>
              </a:extLst>
            </p:cNvPr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37E69AB9-AAE1-919F-1965-E5803DF01112}"/>
              </a:ext>
            </a:extLst>
          </p:cNvPr>
          <p:cNvSpPr txBox="1"/>
          <p:nvPr/>
        </p:nvSpPr>
        <p:spPr>
          <a:xfrm>
            <a:off x="13235995" y="3442530"/>
            <a:ext cx="1623005" cy="1117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B573E11-D639-D29F-2182-B48AAD0F40A1}"/>
              </a:ext>
            </a:extLst>
          </p:cNvPr>
          <p:cNvSpPr txBox="1"/>
          <p:nvPr/>
        </p:nvSpPr>
        <p:spPr>
          <a:xfrm>
            <a:off x="5877098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Technologie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4DCB153-840F-B25F-6CD0-A6F24BEB98EF}"/>
              </a:ext>
            </a:extLst>
          </p:cNvPr>
          <p:cNvSpPr txBox="1"/>
          <p:nvPr/>
        </p:nvSpPr>
        <p:spPr>
          <a:xfrm>
            <a:off x="9634996" y="7611813"/>
            <a:ext cx="3204526" cy="161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Falsche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Einbindung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Geschäftspartner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</p:txBody>
      </p:sp>
      <p:sp>
        <p:nvSpPr>
          <p:cNvPr id="30" name="TextBox 30">
            <a:extLst>
              <a:ext uri="{FF2B5EF4-FFF2-40B4-BE49-F238E27FC236}">
                <a16:creationId xmlns:a16="http://schemas.microsoft.com/office/drawing/2014/main" id="{DD82DC5D-0C69-616F-90DB-362265845B78}"/>
              </a:ext>
            </a:extLst>
          </p:cNvPr>
          <p:cNvSpPr txBox="1"/>
          <p:nvPr/>
        </p:nvSpPr>
        <p:spPr>
          <a:xfrm>
            <a:off x="9367655" y="6878398"/>
            <a:ext cx="2709833" cy="50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Risiko</a:t>
            </a:r>
            <a:endParaRPr lang="en-US" sz="2951" spc="289" dirty="0">
              <a:solidFill>
                <a:srgbClr val="231F20"/>
              </a:solidFill>
              <a:latin typeface="DM Sans Bold"/>
            </a:endParaRPr>
          </a:p>
        </p:txBody>
      </p:sp>
      <p:sp>
        <p:nvSpPr>
          <p:cNvPr id="33" name="Freeform 33">
            <a:extLst>
              <a:ext uri="{FF2B5EF4-FFF2-40B4-BE49-F238E27FC236}">
                <a16:creationId xmlns:a16="http://schemas.microsoft.com/office/drawing/2014/main" id="{D09B335F-10E8-137C-E2A0-0C4BAD07660D}"/>
              </a:ext>
            </a:extLst>
          </p:cNvPr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35" name="TextBox 37">
            <a:extLst>
              <a:ext uri="{FF2B5EF4-FFF2-40B4-BE49-F238E27FC236}">
                <a16:creationId xmlns:a16="http://schemas.microsoft.com/office/drawing/2014/main" id="{E9AC6460-1539-954E-4B19-F8D1CBA4BF63}"/>
              </a:ext>
            </a:extLst>
          </p:cNvPr>
          <p:cNvSpPr txBox="1"/>
          <p:nvPr/>
        </p:nvSpPr>
        <p:spPr>
          <a:xfrm>
            <a:off x="6230770" y="969542"/>
            <a:ext cx="6496651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DE" sz="6000" b="1" dirty="0">
                <a:latin typeface="DM Sans" pitchFamily="2" charset="77"/>
              </a:rPr>
              <a:t>Bewertung – App </a:t>
            </a:r>
            <a:br>
              <a:rPr lang="en-DE" sz="6000" b="1" dirty="0">
                <a:latin typeface="DM Sans" pitchFamily="2" charset="77"/>
              </a:rPr>
            </a:br>
            <a:endParaRPr lang="en-DE" sz="6000" b="1" dirty="0">
              <a:latin typeface="DM Sans" pitchFamily="2" charset="77"/>
            </a:endParaRPr>
          </a:p>
        </p:txBody>
      </p:sp>
      <p:pic>
        <p:nvPicPr>
          <p:cNvPr id="37" name="Picture 36" descr="A group of people standing next to a clipboard with a pencil and a giant pencil&#10;&#10;Description automatically generated">
            <a:extLst>
              <a:ext uri="{FF2B5EF4-FFF2-40B4-BE49-F238E27FC236}">
                <a16:creationId xmlns:a16="http://schemas.microsoft.com/office/drawing/2014/main" id="{CB6E9A33-6E82-385A-4D32-1F2EBF7FF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768" y="293393"/>
            <a:ext cx="3123005" cy="4184220"/>
          </a:xfrm>
          <a:prstGeom prst="rect">
            <a:avLst/>
          </a:prstGeom>
        </p:spPr>
      </p:pic>
      <p:sp>
        <p:nvSpPr>
          <p:cNvPr id="38" name="TextBox 9">
            <a:extLst>
              <a:ext uri="{FF2B5EF4-FFF2-40B4-BE49-F238E27FC236}">
                <a16:creationId xmlns:a16="http://schemas.microsoft.com/office/drawing/2014/main" id="{9FA22795-E543-3FF3-FA1B-9A989E1DF03B}"/>
              </a:ext>
            </a:extLst>
          </p:cNvPr>
          <p:cNvSpPr txBox="1"/>
          <p:nvPr/>
        </p:nvSpPr>
        <p:spPr>
          <a:xfrm>
            <a:off x="5710593" y="7557803"/>
            <a:ext cx="3204526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Cross-Platform-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Frameworkfs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Datenbank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 </a:t>
            </a:r>
          </a:p>
          <a:p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Cloud Services</a:t>
            </a:r>
          </a:p>
          <a:p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3F8A8C17-8F44-9802-1E51-96BFB4869D96}"/>
              </a:ext>
            </a:extLst>
          </p:cNvPr>
          <p:cNvSpPr txBox="1"/>
          <p:nvPr/>
        </p:nvSpPr>
        <p:spPr>
          <a:xfrm>
            <a:off x="13080072" y="7829072"/>
            <a:ext cx="4522128" cy="1290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Authentifizierungssystem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,</a:t>
            </a:r>
          </a:p>
          <a:p>
            <a:pPr>
              <a:lnSpc>
                <a:spcPts val="2545"/>
              </a:lnSpc>
            </a:pPr>
            <a:endParaRPr lang="en-US" sz="2400" spc="180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545"/>
              </a:lnSpc>
            </a:pPr>
            <a:r>
              <a:rPr lang="en-US" sz="2400" spc="180" dirty="0">
                <a:solidFill>
                  <a:srgbClr val="231F20"/>
                </a:solidFill>
                <a:latin typeface="DM Sans"/>
              </a:rPr>
              <a:t>-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Verifizierung</a:t>
            </a:r>
            <a:r>
              <a:rPr lang="en-US" sz="2400" spc="180" dirty="0">
                <a:solidFill>
                  <a:srgbClr val="231F20"/>
                </a:solidFill>
                <a:latin typeface="DM Sans"/>
              </a:rPr>
              <a:t> von </a:t>
            </a:r>
            <a:r>
              <a:rPr lang="en-US" sz="2400" spc="180" dirty="0" err="1">
                <a:solidFill>
                  <a:srgbClr val="231F20"/>
                </a:solidFill>
                <a:latin typeface="DM Sans"/>
              </a:rPr>
              <a:t>Bewertungen</a:t>
            </a:r>
            <a:endParaRPr lang="en-US" sz="2400" spc="180" dirty="0">
              <a:solidFill>
                <a:srgbClr val="231F20"/>
              </a:solidFill>
              <a:latin typeface="DM Sans"/>
            </a:endParaRPr>
          </a:p>
        </p:txBody>
      </p:sp>
      <p:sp>
        <p:nvSpPr>
          <p:cNvPr id="42" name="TextBox 30">
            <a:extLst>
              <a:ext uri="{FF2B5EF4-FFF2-40B4-BE49-F238E27FC236}">
                <a16:creationId xmlns:a16="http://schemas.microsoft.com/office/drawing/2014/main" id="{BDB0BA85-98F9-06DA-BFD2-7B05AA334BF6}"/>
              </a:ext>
            </a:extLst>
          </p:cNvPr>
          <p:cNvSpPr txBox="1"/>
          <p:nvPr/>
        </p:nvSpPr>
        <p:spPr>
          <a:xfrm>
            <a:off x="12708592" y="6733615"/>
            <a:ext cx="3808241" cy="102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 dirty="0" err="1">
                <a:solidFill>
                  <a:srgbClr val="231F20"/>
                </a:solidFill>
                <a:latin typeface="DM Sans Bold"/>
              </a:rPr>
              <a:t>Qualitäts</a:t>
            </a:r>
            <a:r>
              <a:rPr lang="en-US" sz="2951" spc="289" dirty="0">
                <a:solidFill>
                  <a:srgbClr val="231F20"/>
                </a:solidFill>
                <a:latin typeface="DM Sans Bold"/>
              </a:rPr>
              <a:t>-management</a:t>
            </a:r>
          </a:p>
        </p:txBody>
      </p:sp>
    </p:spTree>
    <p:extLst>
      <p:ext uri="{BB962C8B-B14F-4D97-AF65-F5344CB8AC3E}">
        <p14:creationId xmlns:p14="http://schemas.microsoft.com/office/powerpoint/2010/main" val="3787655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D34B66B-378D-A862-F889-58005169A60F}"/>
              </a:ext>
            </a:extLst>
          </p:cNvPr>
          <p:cNvSpPr/>
          <p:nvPr/>
        </p:nvSpPr>
        <p:spPr>
          <a:xfrm flipV="1">
            <a:off x="2798392" y="5191125"/>
            <a:ext cx="1198289" cy="630733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CCBBCEAE-E8EB-A2F0-8860-51BD706DD0A3}"/>
              </a:ext>
            </a:extLst>
          </p:cNvPr>
          <p:cNvSpPr/>
          <p:nvPr/>
        </p:nvSpPr>
        <p:spPr>
          <a:xfrm flipV="1">
            <a:off x="7961757" y="5191125"/>
            <a:ext cx="1116890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DA95479-A697-0C07-7A89-B7EFA7A7283C}"/>
              </a:ext>
            </a:extLst>
          </p:cNvPr>
          <p:cNvSpPr/>
          <p:nvPr/>
        </p:nvSpPr>
        <p:spPr>
          <a:xfrm flipH="1" flipV="1">
            <a:off x="5421088" y="5191125"/>
            <a:ext cx="1116262" cy="9653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85C0777-8922-5B67-B744-A9D027CC5340}"/>
              </a:ext>
            </a:extLst>
          </p:cNvPr>
          <p:cNvSpPr/>
          <p:nvPr/>
        </p:nvSpPr>
        <p:spPr>
          <a:xfrm flipH="1" flipV="1">
            <a:off x="10503054" y="5191125"/>
            <a:ext cx="1097212" cy="962528"/>
          </a:xfrm>
          <a:prstGeom prst="line">
            <a:avLst/>
          </a:prstGeom>
          <a:ln w="38100" cap="flat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DE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4B58BDE4-01A9-F23D-684D-A53D706CAA9C}"/>
              </a:ext>
            </a:extLst>
          </p:cNvPr>
          <p:cNvGrpSpPr/>
          <p:nvPr/>
        </p:nvGrpSpPr>
        <p:grpSpPr>
          <a:xfrm>
            <a:off x="1455831" y="5441449"/>
            <a:ext cx="1424407" cy="142440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7B59E04-01B3-7625-6F31-F2E0F07EF7E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DEC6F0E-8665-241E-B4D3-2F98700FD51E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1E98D063-A5CA-DBA2-3E4E-18E65C5CBADB}"/>
              </a:ext>
            </a:extLst>
          </p:cNvPr>
          <p:cNvGrpSpPr/>
          <p:nvPr/>
        </p:nvGrpSpPr>
        <p:grpSpPr>
          <a:xfrm>
            <a:off x="9078647" y="4478921"/>
            <a:ext cx="1424407" cy="1424407"/>
            <a:chOff x="0" y="0"/>
            <a:chExt cx="812800" cy="812800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712AEF03-92A7-1DE3-BF33-9D9F4E2C3D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7C9D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CF9884CD-8DD3-2514-2A36-817BAEF4FF7B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2D6A711-63C2-C31F-022E-2E0ECB1A045A}"/>
              </a:ext>
            </a:extLst>
          </p:cNvPr>
          <p:cNvGrpSpPr/>
          <p:nvPr/>
        </p:nvGrpSpPr>
        <p:grpSpPr>
          <a:xfrm>
            <a:off x="11600266" y="5441449"/>
            <a:ext cx="1424407" cy="1424407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8E1D6A5-13B7-6730-2EF5-C1B8180BF1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  <p:txBody>
            <a:bodyPr/>
            <a:lstStyle/>
            <a:p>
              <a:endParaRPr lang="en-DE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CD21CD1-9A5B-CAC8-8157-6E2E10B062F3}"/>
                </a:ext>
              </a:extLst>
            </p:cNvPr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9CCCE27B-7B9A-AA8A-5407-98CD3CE475CD}"/>
              </a:ext>
            </a:extLst>
          </p:cNvPr>
          <p:cNvSpPr txBox="1"/>
          <p:nvPr/>
        </p:nvSpPr>
        <p:spPr>
          <a:xfrm>
            <a:off x="4470698" y="837026"/>
            <a:ext cx="7600032" cy="73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</a:rPr>
              <a:t>Sport-Community-App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F7E8A5DB-38D2-F53F-004F-7E2C726C8373}"/>
              </a:ext>
            </a:extLst>
          </p:cNvPr>
          <p:cNvSpPr txBox="1"/>
          <p:nvPr/>
        </p:nvSpPr>
        <p:spPr>
          <a:xfrm>
            <a:off x="327098" y="7148505"/>
            <a:ext cx="4942587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Funktionsbeschreibung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AE0F141C-C058-B6F1-DB3D-90CC8C6612ED}"/>
              </a:ext>
            </a:extLst>
          </p:cNvPr>
          <p:cNvSpPr txBox="1"/>
          <p:nvPr/>
        </p:nvSpPr>
        <p:spPr>
          <a:xfrm>
            <a:off x="2311339" y="1883719"/>
            <a:ext cx="4611599" cy="396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Weitere</a:t>
            </a:r>
            <a:r>
              <a:rPr lang="en-US" sz="2800" b="1" u="sng" spc="67" dirty="0">
                <a:solidFill>
                  <a:srgbClr val="545454"/>
                </a:solidFill>
                <a:latin typeface="DM Sans Bold"/>
              </a:rPr>
              <a:t> </a:t>
            </a:r>
            <a:r>
              <a:rPr lang="en-US" sz="2800" b="1" u="sng" spc="67" dirty="0" err="1">
                <a:solidFill>
                  <a:srgbClr val="545454"/>
                </a:solidFill>
                <a:latin typeface="DM Sans Bold"/>
              </a:rPr>
              <a:t>Entwicklung</a:t>
            </a:r>
            <a:endParaRPr lang="en-US" sz="2800" b="1" u="sng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4D2764E-291B-8D2D-B17A-0FB242B65982}"/>
              </a:ext>
            </a:extLst>
          </p:cNvPr>
          <p:cNvSpPr txBox="1"/>
          <p:nvPr/>
        </p:nvSpPr>
        <p:spPr>
          <a:xfrm>
            <a:off x="2537172" y="2368386"/>
            <a:ext cx="498306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Kalorieverfolgung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Sportevents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Bilderteilung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Privatsphäre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E2F25EF-97F1-E100-F98D-D2C3F3F34061}"/>
              </a:ext>
            </a:extLst>
          </p:cNvPr>
          <p:cNvSpPr txBox="1"/>
          <p:nvPr/>
        </p:nvSpPr>
        <p:spPr>
          <a:xfrm>
            <a:off x="6041039" y="7196101"/>
            <a:ext cx="2571298" cy="381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Technologie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D3557B08-1AB1-5D28-8FF4-D17548764CF3}"/>
              </a:ext>
            </a:extLst>
          </p:cNvPr>
          <p:cNvSpPr txBox="1"/>
          <p:nvPr/>
        </p:nvSpPr>
        <p:spPr>
          <a:xfrm>
            <a:off x="5548666" y="7762696"/>
            <a:ext cx="418829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Entwicklungsplattform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Datenbank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Backend </a:t>
            </a:r>
            <a:r>
              <a:rPr lang="en-US" sz="2400" dirty="0" err="1">
                <a:latin typeface="DM Sans"/>
              </a:rPr>
              <a:t>Entwicklung</a:t>
            </a:r>
            <a:r>
              <a:rPr lang="en-US" sz="2400" dirty="0">
                <a:latin typeface="DM Sans"/>
              </a:rPr>
              <a:t>: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Datenverwaltung</a:t>
            </a:r>
            <a:r>
              <a:rPr lang="en-US" sz="2400" dirty="0">
                <a:latin typeface="DM Sans"/>
              </a:rPr>
              <a:t>,    </a:t>
            </a:r>
          </a:p>
          <a:p>
            <a:r>
              <a:rPr lang="en-US" sz="2400" dirty="0">
                <a:latin typeface="DM Sans"/>
              </a:rPr>
              <a:t>      + </a:t>
            </a:r>
            <a:r>
              <a:rPr lang="en-US" sz="2400" dirty="0" err="1">
                <a:latin typeface="DM Sans"/>
              </a:rPr>
              <a:t>Benutzerinteraktionen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3C955E48-D794-ED3C-7BC7-4C9B269A2B38}"/>
              </a:ext>
            </a:extLst>
          </p:cNvPr>
          <p:cNvSpPr txBox="1"/>
          <p:nvPr/>
        </p:nvSpPr>
        <p:spPr>
          <a:xfrm>
            <a:off x="8520202" y="2535861"/>
            <a:ext cx="2042322" cy="396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800" spc="67" dirty="0" err="1">
                <a:solidFill>
                  <a:srgbClr val="545454"/>
                </a:solidFill>
                <a:latin typeface="DM Sans Bold"/>
              </a:rPr>
              <a:t>Risiko</a:t>
            </a:r>
            <a:endParaRPr lang="en-US" sz="32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8F2B7AA7-1C48-00DE-3342-CCB88EB1DDBE}"/>
              </a:ext>
            </a:extLst>
          </p:cNvPr>
          <p:cNvSpPr txBox="1"/>
          <p:nvPr/>
        </p:nvSpPr>
        <p:spPr>
          <a:xfrm>
            <a:off x="7961757" y="2958655"/>
            <a:ext cx="4838978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Datenschutz</a:t>
            </a:r>
            <a:r>
              <a:rPr lang="en-US" sz="2400" dirty="0">
                <a:latin typeface="DM Sans"/>
              </a:rPr>
              <a:t> und </a:t>
            </a:r>
            <a:r>
              <a:rPr lang="en-US" sz="2400" dirty="0" err="1">
                <a:latin typeface="DM Sans"/>
              </a:rPr>
              <a:t>Sicherheit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Konkurrenz</a:t>
            </a:r>
            <a:endParaRPr lang="en-US" sz="2400" dirty="0">
              <a:latin typeface="DM Sans"/>
            </a:endParaRPr>
          </a:p>
          <a:p>
            <a:r>
              <a:rPr lang="en-US" sz="2400" dirty="0">
                <a:latin typeface="DM Sans"/>
              </a:rPr>
              <a:t>- </a:t>
            </a:r>
            <a:r>
              <a:rPr lang="en-US" sz="2400" dirty="0" err="1">
                <a:latin typeface="DM Sans"/>
              </a:rPr>
              <a:t>Missbrauch</a:t>
            </a:r>
            <a:r>
              <a:rPr lang="en-US" sz="2400" dirty="0">
                <a:latin typeface="DM Sans"/>
              </a:rPr>
              <a:t> der </a:t>
            </a:r>
            <a:r>
              <a:rPr lang="en-US" sz="2400" dirty="0" err="1">
                <a:latin typeface="DM Sans"/>
              </a:rPr>
              <a:t>Plattform</a:t>
            </a:r>
            <a:endParaRPr lang="en-US" sz="2400" dirty="0">
              <a:latin typeface="DM Sans"/>
            </a:endParaRP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75892562-F9DE-7E82-9CCF-078683BD2314}"/>
              </a:ext>
            </a:extLst>
          </p:cNvPr>
          <p:cNvSpPr txBox="1"/>
          <p:nvPr/>
        </p:nvSpPr>
        <p:spPr>
          <a:xfrm>
            <a:off x="11291308" y="7099340"/>
            <a:ext cx="2042322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67" dirty="0" err="1">
                <a:solidFill>
                  <a:srgbClr val="545454"/>
                </a:solidFill>
                <a:latin typeface="DM Sans Bold"/>
              </a:rPr>
              <a:t>Zeitplan</a:t>
            </a:r>
            <a:endParaRPr lang="en-US" sz="2100" spc="67" dirty="0">
              <a:solidFill>
                <a:srgbClr val="545454"/>
              </a:solidFill>
              <a:latin typeface="DM Sans Bold"/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E8F2B33C-29A8-CC3E-4D7F-37C9F7C99205}"/>
              </a:ext>
            </a:extLst>
          </p:cNvPr>
          <p:cNvSpPr txBox="1"/>
          <p:nvPr/>
        </p:nvSpPr>
        <p:spPr>
          <a:xfrm>
            <a:off x="11406358" y="7620788"/>
            <a:ext cx="3520886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DM Sans"/>
              </a:rPr>
              <a:t>- 1- 1~1.5 </a:t>
            </a:r>
            <a:r>
              <a:rPr lang="en-US" sz="2400" dirty="0" err="1">
                <a:latin typeface="DM Sans"/>
              </a:rPr>
              <a:t>Monate</a:t>
            </a:r>
            <a:r>
              <a:rPr lang="en-US" sz="2400" dirty="0">
                <a:latin typeface="DM Sans"/>
              </a:rPr>
              <a:t>, </a:t>
            </a:r>
          </a:p>
          <a:p>
            <a:r>
              <a:rPr lang="en-US" sz="2400" dirty="0">
                <a:latin typeface="DM Sans"/>
              </a:rPr>
              <a:t>- Agile </a:t>
            </a:r>
            <a:r>
              <a:rPr lang="en-US" sz="2400" dirty="0" err="1">
                <a:latin typeface="DM Sans"/>
              </a:rPr>
              <a:t>Entwicklung</a:t>
            </a:r>
            <a:endParaRPr lang="en-US" sz="2400" dirty="0">
              <a:latin typeface="DM Sans"/>
            </a:endParaRPr>
          </a:p>
        </p:txBody>
      </p:sp>
      <p:sp>
        <p:nvSpPr>
          <p:cNvPr id="53" name="Freeform 53">
            <a:extLst>
              <a:ext uri="{FF2B5EF4-FFF2-40B4-BE49-F238E27FC236}">
                <a16:creationId xmlns:a16="http://schemas.microsoft.com/office/drawing/2014/main" id="{1AB36361-B267-D322-BADB-A54A56245C2B}"/>
              </a:ext>
            </a:extLst>
          </p:cNvPr>
          <p:cNvSpPr/>
          <p:nvPr/>
        </p:nvSpPr>
        <p:spPr>
          <a:xfrm>
            <a:off x="17229591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4" name="Freeform 54">
            <a:extLst>
              <a:ext uri="{FF2B5EF4-FFF2-40B4-BE49-F238E27FC236}">
                <a16:creationId xmlns:a16="http://schemas.microsoft.com/office/drawing/2014/main" id="{198CCC7B-EF4D-5320-FA71-99C7288E4B88}"/>
              </a:ext>
            </a:extLst>
          </p:cNvPr>
          <p:cNvSpPr/>
          <p:nvPr/>
        </p:nvSpPr>
        <p:spPr>
          <a:xfrm>
            <a:off x="17229591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5" name="Freeform 55">
            <a:extLst>
              <a:ext uri="{FF2B5EF4-FFF2-40B4-BE49-F238E27FC236}">
                <a16:creationId xmlns:a16="http://schemas.microsoft.com/office/drawing/2014/main" id="{4E01D597-0DF8-07D1-93F0-C775ECACF4E4}"/>
              </a:ext>
            </a:extLst>
          </p:cNvPr>
          <p:cNvSpPr/>
          <p:nvPr/>
        </p:nvSpPr>
        <p:spPr>
          <a:xfrm rot="5400000" flipH="1" flipV="1">
            <a:off x="17229591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6" name="Freeform 56">
            <a:extLst>
              <a:ext uri="{FF2B5EF4-FFF2-40B4-BE49-F238E27FC236}">
                <a16:creationId xmlns:a16="http://schemas.microsoft.com/office/drawing/2014/main" id="{66D9E6FB-C125-E7E1-C558-774099143935}"/>
              </a:ext>
            </a:extLst>
          </p:cNvPr>
          <p:cNvSpPr/>
          <p:nvPr/>
        </p:nvSpPr>
        <p:spPr>
          <a:xfrm>
            <a:off x="16145782" y="588021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7" name="Freeform 57">
            <a:extLst>
              <a:ext uri="{FF2B5EF4-FFF2-40B4-BE49-F238E27FC236}">
                <a16:creationId xmlns:a16="http://schemas.microsoft.com/office/drawing/2014/main" id="{142272FF-BED6-5140-B869-A7B801A56E03}"/>
              </a:ext>
            </a:extLst>
          </p:cNvPr>
          <p:cNvSpPr/>
          <p:nvPr/>
        </p:nvSpPr>
        <p:spPr>
          <a:xfrm>
            <a:off x="16145782" y="696402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8" name="Freeform 58">
            <a:extLst>
              <a:ext uri="{FF2B5EF4-FFF2-40B4-BE49-F238E27FC236}">
                <a16:creationId xmlns:a16="http://schemas.microsoft.com/office/drawing/2014/main" id="{EF76D6F2-DF83-C56A-398A-9166BB62D94F}"/>
              </a:ext>
            </a:extLst>
          </p:cNvPr>
          <p:cNvSpPr/>
          <p:nvPr/>
        </p:nvSpPr>
        <p:spPr>
          <a:xfrm rot="5400000">
            <a:off x="15061973" y="804783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59" name="Freeform 59">
            <a:extLst>
              <a:ext uri="{FF2B5EF4-FFF2-40B4-BE49-F238E27FC236}">
                <a16:creationId xmlns:a16="http://schemas.microsoft.com/office/drawing/2014/main" id="{EEB51811-1883-A7C9-1299-24653C075971}"/>
              </a:ext>
            </a:extLst>
          </p:cNvPr>
          <p:cNvSpPr/>
          <p:nvPr/>
        </p:nvSpPr>
        <p:spPr>
          <a:xfrm rot="-10800000">
            <a:off x="16145782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sp>
        <p:nvSpPr>
          <p:cNvPr id="60" name="Freeform 60">
            <a:extLst>
              <a:ext uri="{FF2B5EF4-FFF2-40B4-BE49-F238E27FC236}">
                <a16:creationId xmlns:a16="http://schemas.microsoft.com/office/drawing/2014/main" id="{454236E1-9718-5768-B3BD-5C76D5C19A7A}"/>
              </a:ext>
            </a:extLst>
          </p:cNvPr>
          <p:cNvSpPr/>
          <p:nvPr/>
        </p:nvSpPr>
        <p:spPr>
          <a:xfrm rot="-10800000" flipH="1" flipV="1">
            <a:off x="15061973" y="913164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DE"/>
          </a:p>
        </p:txBody>
      </p:sp>
      <p:pic>
        <p:nvPicPr>
          <p:cNvPr id="62" name="Picture 61" descr="A close-up of a badminton racket&#10;&#10;Description automatically generated">
            <a:extLst>
              <a:ext uri="{FF2B5EF4-FFF2-40B4-BE49-F238E27FC236}">
                <a16:creationId xmlns:a16="http://schemas.microsoft.com/office/drawing/2014/main" id="{03B418F1-D050-FBA8-0921-C0A7ECB1EF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67" y="5376144"/>
            <a:ext cx="1231900" cy="1854200"/>
          </a:xfrm>
          <a:prstGeom prst="rect">
            <a:avLst/>
          </a:prstGeom>
        </p:spPr>
      </p:pic>
      <p:pic>
        <p:nvPicPr>
          <p:cNvPr id="64" name="Picture 63" descr="A person and a child playing basketball&#10;&#10;Description automatically generated">
            <a:extLst>
              <a:ext uri="{FF2B5EF4-FFF2-40B4-BE49-F238E27FC236}">
                <a16:creationId xmlns:a16="http://schemas.microsoft.com/office/drawing/2014/main" id="{09332F45-0FAE-AC69-D265-BF97C495B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911" y="4071794"/>
            <a:ext cx="2133886" cy="2133886"/>
          </a:xfrm>
          <a:prstGeom prst="rect">
            <a:avLst/>
          </a:prstGeom>
        </p:spPr>
      </p:pic>
      <p:pic>
        <p:nvPicPr>
          <p:cNvPr id="66" name="Picture 65" descr="A cartoon of a person kicking a football ball&#10;&#10;Description automatically generated">
            <a:extLst>
              <a:ext uri="{FF2B5EF4-FFF2-40B4-BE49-F238E27FC236}">
                <a16:creationId xmlns:a16="http://schemas.microsoft.com/office/drawing/2014/main" id="{AE7E7BDD-E4C1-FA19-D6F9-564E393E84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33" y="5450102"/>
            <a:ext cx="2098402" cy="1745999"/>
          </a:xfrm>
          <a:prstGeom prst="rect">
            <a:avLst/>
          </a:prstGeom>
        </p:spPr>
      </p:pic>
      <p:pic>
        <p:nvPicPr>
          <p:cNvPr id="68" name="Picture 67" descr="A person jumping with a ball&#10;&#10;Description automatically generated">
            <a:extLst>
              <a:ext uri="{FF2B5EF4-FFF2-40B4-BE49-F238E27FC236}">
                <a16:creationId xmlns:a16="http://schemas.microsoft.com/office/drawing/2014/main" id="{15CC55FB-A16F-6790-1DD9-DA8A14E17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06" y="4395739"/>
            <a:ext cx="2952832" cy="1660968"/>
          </a:xfrm>
          <a:prstGeom prst="rect">
            <a:avLst/>
          </a:prstGeom>
        </p:spPr>
      </p:pic>
      <p:pic>
        <p:nvPicPr>
          <p:cNvPr id="70" name="Picture 69" descr="A person running with a football and a ball&#10;&#10;Description automatically generated">
            <a:extLst>
              <a:ext uri="{FF2B5EF4-FFF2-40B4-BE49-F238E27FC236}">
                <a16:creationId xmlns:a16="http://schemas.microsoft.com/office/drawing/2014/main" id="{D5495715-9AF6-D21B-595D-E9667B297C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138" y="5582855"/>
            <a:ext cx="2032000" cy="1130300"/>
          </a:xfrm>
          <a:prstGeom prst="rect">
            <a:avLst/>
          </a:prstGeom>
        </p:spPr>
      </p:pic>
      <p:pic>
        <p:nvPicPr>
          <p:cNvPr id="72" name="Picture 71" descr="A group of people playing sports&#10;&#10;Description automatically generated">
            <a:extLst>
              <a:ext uri="{FF2B5EF4-FFF2-40B4-BE49-F238E27FC236}">
                <a16:creationId xmlns:a16="http://schemas.microsoft.com/office/drawing/2014/main" id="{32994D3D-8585-82BF-0F34-BA8ED9B3A8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810" y="-280923"/>
            <a:ext cx="8064903" cy="535818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77B359D-D3A0-B82D-85DE-DC0FC04C7F72}"/>
              </a:ext>
            </a:extLst>
          </p:cNvPr>
          <p:cNvSpPr txBox="1"/>
          <p:nvPr/>
        </p:nvSpPr>
        <p:spPr>
          <a:xfrm>
            <a:off x="738135" y="7606612"/>
            <a:ext cx="38074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400" dirty="0">
                <a:latin typeface="DM Sans" pitchFamily="2" charset="77"/>
              </a:rPr>
              <a:t>Ein soziale Plattform, die Nutzer mit gemeinsamen sportlichen Interessen in ihrer Nähe verbindet und die Möglichkeit zur Interaktion bietet</a:t>
            </a:r>
          </a:p>
        </p:txBody>
      </p:sp>
    </p:spTree>
    <p:extLst>
      <p:ext uri="{BB962C8B-B14F-4D97-AF65-F5344CB8AC3E}">
        <p14:creationId xmlns:p14="http://schemas.microsoft.com/office/powerpoint/2010/main" val="1651204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1614</Words>
  <Application>Microsoft Macintosh PowerPoint</Application>
  <PresentationFormat>Custom</PresentationFormat>
  <Paragraphs>646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Wingdings</vt:lpstr>
      <vt:lpstr>Kollektif Bold</vt:lpstr>
      <vt:lpstr>DM Sans Bold</vt:lpstr>
      <vt:lpstr>Arial</vt:lpstr>
      <vt:lpstr>DM Sans</vt:lpstr>
      <vt:lpstr>Aileron Ultra-Bold</vt:lpstr>
      <vt:lpstr>Be Vietnam Ultra-Bold</vt:lpstr>
      <vt:lpstr>Calibri</vt:lpstr>
      <vt:lpstr>Gagalin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Lern</dc:title>
  <cp:lastModifiedBy>Pham Phuong Anh Nguyen</cp:lastModifiedBy>
  <cp:revision>10</cp:revision>
  <dcterms:created xsi:type="dcterms:W3CDTF">2006-08-16T00:00:00Z</dcterms:created>
  <dcterms:modified xsi:type="dcterms:W3CDTF">2023-12-06T14:52:17Z</dcterms:modified>
  <dc:identifier>DAF2MlDgmEk</dc:identifier>
</cp:coreProperties>
</file>